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7"/>
  </p:notesMasterIdLst>
  <p:sldIdLst>
    <p:sldId id="256" r:id="rId2"/>
    <p:sldId id="621" r:id="rId3"/>
    <p:sldId id="264" r:id="rId4"/>
    <p:sldId id="611" r:id="rId5"/>
    <p:sldId id="348" r:id="rId6"/>
    <p:sldId id="383" r:id="rId7"/>
    <p:sldId id="566" r:id="rId8"/>
    <p:sldId id="610" r:id="rId9"/>
    <p:sldId id="384" r:id="rId10"/>
    <p:sldId id="567" r:id="rId11"/>
    <p:sldId id="562" r:id="rId12"/>
    <p:sldId id="568" r:id="rId13"/>
    <p:sldId id="385" r:id="rId14"/>
    <p:sldId id="565" r:id="rId15"/>
    <p:sldId id="569" r:id="rId16"/>
    <p:sldId id="601" r:id="rId17"/>
    <p:sldId id="570" r:id="rId18"/>
    <p:sldId id="571" r:id="rId19"/>
    <p:sldId id="583" r:id="rId20"/>
    <p:sldId id="580" r:id="rId21"/>
    <p:sldId id="579" r:id="rId22"/>
    <p:sldId id="581" r:id="rId23"/>
    <p:sldId id="608" r:id="rId24"/>
    <p:sldId id="582" r:id="rId25"/>
    <p:sldId id="618" r:id="rId26"/>
    <p:sldId id="619" r:id="rId27"/>
    <p:sldId id="612" r:id="rId28"/>
    <p:sldId id="613" r:id="rId29"/>
    <p:sldId id="614" r:id="rId30"/>
    <p:sldId id="615" r:id="rId31"/>
    <p:sldId id="616" r:id="rId32"/>
    <p:sldId id="617" r:id="rId33"/>
    <p:sldId id="620" r:id="rId34"/>
    <p:sldId id="602" r:id="rId35"/>
    <p:sldId id="563" r:id="rId36"/>
    <p:sldId id="584" r:id="rId37"/>
    <p:sldId id="577" r:id="rId38"/>
    <p:sldId id="585" r:id="rId39"/>
    <p:sldId id="586" r:id="rId40"/>
    <p:sldId id="622" r:id="rId41"/>
    <p:sldId id="623" r:id="rId42"/>
    <p:sldId id="587" r:id="rId43"/>
    <p:sldId id="603" r:id="rId44"/>
    <p:sldId id="589" r:id="rId45"/>
    <p:sldId id="386" r:id="rId46"/>
    <p:sldId id="573" r:id="rId47"/>
    <p:sldId id="599" r:id="rId48"/>
    <p:sldId id="600" r:id="rId49"/>
    <p:sldId id="609" r:id="rId50"/>
    <p:sldId id="604" r:id="rId51"/>
    <p:sldId id="575" r:id="rId52"/>
    <p:sldId id="406" r:id="rId53"/>
    <p:sldId id="402" r:id="rId54"/>
    <p:sldId id="596" r:id="rId55"/>
    <p:sldId id="588" r:id="rId56"/>
    <p:sldId id="564" r:id="rId57"/>
    <p:sldId id="597" r:id="rId58"/>
    <p:sldId id="598" r:id="rId59"/>
    <p:sldId id="605" r:id="rId60"/>
    <p:sldId id="607" r:id="rId61"/>
    <p:sldId id="591" r:id="rId62"/>
    <p:sldId id="594" r:id="rId63"/>
    <p:sldId id="593" r:id="rId64"/>
    <p:sldId id="595" r:id="rId65"/>
    <p:sldId id="60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621"/>
            <p14:sldId id="264"/>
            <p14:sldId id="611"/>
          </p14:sldIdLst>
        </p14:section>
        <p14:section name="Localization Overview" id="{B55B8E8C-5EAB-4A1E-A4E9-AE5E896E46FA}">
          <p14:sldIdLst>
            <p14:sldId id="348"/>
            <p14:sldId id="383"/>
            <p14:sldId id="566"/>
            <p14:sldId id="610"/>
            <p14:sldId id="384"/>
            <p14:sldId id="567"/>
            <p14:sldId id="562"/>
            <p14:sldId id="568"/>
            <p14:sldId id="385"/>
            <p14:sldId id="565"/>
            <p14:sldId id="569"/>
          </p14:sldIdLst>
        </p14:section>
        <p14:section name="GPS" id="{58B246AC-A9FF-499C-AFDB-7DD48BC72602}">
          <p14:sldIdLst>
            <p14:sldId id="601"/>
            <p14:sldId id="570"/>
            <p14:sldId id="571"/>
            <p14:sldId id="583"/>
            <p14:sldId id="580"/>
            <p14:sldId id="579"/>
            <p14:sldId id="581"/>
            <p14:sldId id="608"/>
            <p14:sldId id="582"/>
            <p14:sldId id="618"/>
            <p14:sldId id="619"/>
            <p14:sldId id="612"/>
            <p14:sldId id="613"/>
            <p14:sldId id="614"/>
            <p14:sldId id="615"/>
            <p14:sldId id="616"/>
            <p14:sldId id="617"/>
            <p14:sldId id="620"/>
          </p14:sldIdLst>
        </p14:section>
        <p14:section name="Indoor Localization" id="{A2A83111-4518-48C0-81AC-366A8A863DD8}">
          <p14:sldIdLst>
            <p14:sldId id="602"/>
            <p14:sldId id="563"/>
            <p14:sldId id="584"/>
            <p14:sldId id="577"/>
            <p14:sldId id="585"/>
            <p14:sldId id="586"/>
            <p14:sldId id="622"/>
            <p14:sldId id="623"/>
            <p14:sldId id="587"/>
          </p14:sldIdLst>
        </p14:section>
        <p14:section name="Fingerprinting" id="{488DE1C3-8919-4D34-959B-87B142DB197D}">
          <p14:sldIdLst>
            <p14:sldId id="603"/>
            <p14:sldId id="589"/>
            <p14:sldId id="386"/>
            <p14:sldId id="573"/>
            <p14:sldId id="599"/>
            <p14:sldId id="600"/>
            <p14:sldId id="609"/>
          </p14:sldIdLst>
        </p14:section>
        <p14:section name="Ultra-wideband" id="{F3E230A3-2759-4E9C-9203-577740A0CF7B}">
          <p14:sldIdLst>
            <p14:sldId id="604"/>
            <p14:sldId id="575"/>
            <p14:sldId id="406"/>
            <p14:sldId id="402"/>
            <p14:sldId id="596"/>
            <p14:sldId id="588"/>
            <p14:sldId id="564"/>
            <p14:sldId id="597"/>
            <p14:sldId id="598"/>
          </p14:sldIdLst>
        </p14:section>
        <p14:section name="Other techniques" id="{458EAD43-FCF5-4FD1-82FE-C79657DA88DF}">
          <p14:sldIdLst>
            <p14:sldId id="605"/>
            <p14:sldId id="607"/>
            <p14:sldId id="591"/>
            <p14:sldId id="594"/>
            <p14:sldId id="593"/>
            <p14:sldId id="595"/>
          </p14:sldIdLst>
        </p14:section>
        <p14:section name="Wrapup" id="{29A7F866-9DA9-446B-8359-CE426CB89C7A}">
          <p14:sldIdLst>
            <p14:sldId id="6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84307" autoAdjust="0"/>
  </p:normalViewPr>
  <p:slideViewPr>
    <p:cSldViewPr snapToGrid="0">
      <p:cViewPr varScale="1">
        <p:scale>
          <a:sx n="74" d="100"/>
          <a:sy n="74" d="100"/>
        </p:scale>
        <p:origin x="84" y="14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71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22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6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67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10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8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GPS_satellit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hicago.curbed.com/2018/9/7/17786634/waze-beacons-wacker-drive-chicago-signal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hyperlink" Target="https://www.theverge.com/2024/1/16/24039896/google-maps-android-tunnels-bluetooth-beacons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hyperlink" Target="https://www.theverge.com/23970875/digital-car-key-iphone-unlock-start-ccc-standard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16</a:t>
            </a:r>
            <a:br>
              <a:rPr lang="en-US" dirty="0"/>
            </a:br>
            <a:r>
              <a:rPr lang="en-US" dirty="0"/>
              <a:t>Localization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Spring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419C2F-ACB3-A25D-DB5B-5292EE426E25}"/>
              </a:ext>
            </a:extLst>
          </p:cNvPr>
          <p:cNvSpPr txBox="1"/>
          <p:nvPr/>
        </p:nvSpPr>
        <p:spPr>
          <a:xfrm>
            <a:off x="6697014" y="5521401"/>
            <a:ext cx="488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</a:t>
            </a:r>
            <a:br>
              <a:rPr lang="en-US" dirty="0"/>
            </a:br>
            <a:r>
              <a:rPr lang="en-US" dirty="0"/>
              <a:t>Pat Pannuto (UCSD) and Brad Campbell (UVA)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4C348-A7CC-4462-820E-167C90AE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441-D61D-4C0D-B236-3DDF31263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trilateration work requires distance measurements</a:t>
            </a:r>
          </a:p>
          <a:p>
            <a:endParaRPr lang="en-US" dirty="0"/>
          </a:p>
          <a:p>
            <a:r>
              <a:rPr lang="en-US" dirty="0"/>
              <a:t>Techniques</a:t>
            </a:r>
          </a:p>
          <a:p>
            <a:pPr lvl="1"/>
            <a:r>
              <a:rPr lang="en-US" dirty="0"/>
              <a:t>RSSI</a:t>
            </a:r>
          </a:p>
          <a:p>
            <a:pPr lvl="1"/>
            <a:r>
              <a:rPr lang="en-US" dirty="0"/>
              <a:t>Time of Flight</a:t>
            </a:r>
          </a:p>
          <a:p>
            <a:pPr lvl="1"/>
            <a:r>
              <a:rPr lang="en-US" dirty="0"/>
              <a:t>Time of Arrival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15467-84EE-4563-91C2-84D55F3FC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92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8644-E0F8-4410-B551-6186724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Reminder: problem with RSSI-based distance – not accurate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802FB-F6F0-43C9-81CC-056CF1A4F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204988" cy="5029200"/>
          </a:xfrm>
        </p:spPr>
        <p:txBody>
          <a:bodyPr/>
          <a:lstStyle/>
          <a:p>
            <a:r>
              <a:rPr lang="en-US" dirty="0"/>
              <a:t>Pathloss is NOT only due to distance</a:t>
            </a:r>
          </a:p>
          <a:p>
            <a:endParaRPr lang="en-US" dirty="0"/>
          </a:p>
          <a:p>
            <a:r>
              <a:rPr lang="en-US" dirty="0"/>
              <a:t>RSSI is way worse at this than you hope it would 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A6E5-8180-4EFB-98B8-73975F4D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FE37D5-D66C-4031-BB99-24775ABFA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808" y="1130745"/>
            <a:ext cx="7452586" cy="50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53BF9-8F61-45B8-A416-6EE248196D65}"/>
              </a:ext>
            </a:extLst>
          </p:cNvPr>
          <p:cNvSpPr txBox="1"/>
          <p:nvPr/>
        </p:nvSpPr>
        <p:spPr>
          <a:xfrm>
            <a:off x="4451684" y="6172200"/>
            <a:ext cx="648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literally everyone has made this figure at some point</a:t>
            </a:r>
          </a:p>
        </p:txBody>
      </p:sp>
    </p:spTree>
    <p:extLst>
      <p:ext uri="{BB962C8B-B14F-4D97-AF65-F5344CB8AC3E}">
        <p14:creationId xmlns:p14="http://schemas.microsoft.com/office/powerpoint/2010/main" val="402319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E1EB-C223-4C1F-8E9A-1902BCFE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of flight (also known as time of arrival, </a:t>
            </a:r>
            <a:r>
              <a:rPr lang="en-US" dirty="0" err="1"/>
              <a:t>ToA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32F1-E248-4A3F-BBB5-0658E425F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distance by knowing:</a:t>
            </a:r>
          </a:p>
          <a:p>
            <a:pPr lvl="1"/>
            <a:r>
              <a:rPr lang="en-US" dirty="0"/>
              <a:t>Exact position of infrastructure</a:t>
            </a:r>
          </a:p>
          <a:p>
            <a:pPr lvl="1"/>
            <a:r>
              <a:rPr lang="en-US" dirty="0"/>
              <a:t>Transmit time</a:t>
            </a:r>
          </a:p>
          <a:p>
            <a:pPr lvl="1"/>
            <a:r>
              <a:rPr lang="en-US" dirty="0"/>
              <a:t>Receive time</a:t>
            </a:r>
          </a:p>
          <a:p>
            <a:pPr lvl="1"/>
            <a:r>
              <a:rPr lang="en-US" dirty="0"/>
              <a:t>Signal velocity (i.e. speed of light)</a:t>
            </a:r>
          </a:p>
          <a:p>
            <a:pPr lvl="1"/>
            <a:endParaRPr lang="en-US" dirty="0"/>
          </a:p>
          <a:p>
            <a:r>
              <a:rPr lang="en-US" dirty="0"/>
              <a:t>Infrastructure transmits and device listens</a:t>
            </a:r>
          </a:p>
          <a:p>
            <a:pPr lvl="1"/>
            <a:r>
              <a:rPr lang="en-US" dirty="0"/>
              <a:t>Can happen all the time, but devices only listen when they want a position</a:t>
            </a:r>
          </a:p>
          <a:p>
            <a:pPr lvl="1"/>
            <a:endParaRPr lang="en-US" dirty="0"/>
          </a:p>
          <a:p>
            <a:r>
              <a:rPr lang="en-US" dirty="0"/>
              <a:t>Requires time synchronization between infrastructure and device</a:t>
            </a:r>
          </a:p>
          <a:p>
            <a:pPr lvl="1"/>
            <a:r>
              <a:rPr lang="en-US" dirty="0"/>
              <a:t>Synchronization must be </a:t>
            </a:r>
            <a:r>
              <a:rPr lang="en-US" b="1" dirty="0"/>
              <a:t>very</a:t>
            </a:r>
            <a:r>
              <a:rPr lang="en-US" dirty="0"/>
              <a:t> good: 1 </a:t>
            </a:r>
            <a:r>
              <a:rPr lang="en-US" dirty="0" err="1"/>
              <a:t>μs</a:t>
            </a:r>
            <a:r>
              <a:rPr lang="en-US" dirty="0"/>
              <a:t> = 300 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490F6-BCA7-47C7-BB8F-68F8DDD30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2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D4924-771C-4728-B6BD-CBFFE9ED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difference of arrival (</a:t>
            </a:r>
            <a:r>
              <a:rPr lang="en-US" dirty="0" err="1"/>
              <a:t>TDoA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5E397-DAD2-43F9-8F36-0AB9D652C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transmits and infrastructure receives transmission</a:t>
            </a:r>
          </a:p>
          <a:p>
            <a:pPr lvl="1"/>
            <a:r>
              <a:rPr lang="en-US" dirty="0"/>
              <a:t>Multiple infrastructure nodes receive at different times based on distance</a:t>
            </a:r>
          </a:p>
          <a:p>
            <a:pPr lvl="1"/>
            <a:endParaRPr lang="en-US" dirty="0"/>
          </a:p>
          <a:p>
            <a:r>
              <a:rPr lang="en-US" dirty="0"/>
              <a:t>Determine distance by knowing</a:t>
            </a:r>
          </a:p>
          <a:p>
            <a:pPr lvl="1"/>
            <a:r>
              <a:rPr lang="en-US" dirty="0"/>
              <a:t>Exact position of infrastructure</a:t>
            </a:r>
          </a:p>
          <a:p>
            <a:pPr lvl="1"/>
            <a:r>
              <a:rPr lang="en-US" dirty="0"/>
              <a:t>Time of arrival at two different locations</a:t>
            </a:r>
          </a:p>
          <a:p>
            <a:pPr lvl="1"/>
            <a:r>
              <a:rPr lang="en-US" dirty="0"/>
              <a:t>Signal velocity (i.e. speed of light)</a:t>
            </a:r>
          </a:p>
          <a:p>
            <a:pPr lvl="1"/>
            <a:endParaRPr lang="en-US" dirty="0"/>
          </a:p>
          <a:p>
            <a:r>
              <a:rPr lang="en-US" dirty="0"/>
              <a:t>Doesn’t require synchronization with infrastructure!</a:t>
            </a:r>
          </a:p>
          <a:p>
            <a:pPr lvl="1"/>
            <a:r>
              <a:rPr lang="en-US" dirty="0"/>
              <a:t>Still requires synchronization between infrastructure nodes</a:t>
            </a:r>
          </a:p>
          <a:p>
            <a:pPr lvl="1"/>
            <a:r>
              <a:rPr lang="en-US" dirty="0"/>
              <a:t>Does require device to transmit loud enough for infrastructure to hear it…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7FC7D-2CF9-4A86-83C5-2A12F4DF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7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CD4B-9354-499F-AA70-B3878DC8E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anchors are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992C4-E83B-4B39-AA62-C51461285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anchors gets a 2D location</a:t>
            </a:r>
          </a:p>
          <a:p>
            <a:pPr lvl="1"/>
            <a:r>
              <a:rPr lang="en-US" dirty="0"/>
              <a:t>Two possible 3D locations are valid</a:t>
            </a:r>
          </a:p>
          <a:p>
            <a:r>
              <a:rPr lang="en-US" dirty="0"/>
              <a:t>4 anchors gets a 3D location</a:t>
            </a:r>
          </a:p>
          <a:p>
            <a:endParaRPr lang="en-US" dirty="0"/>
          </a:p>
          <a:p>
            <a:r>
              <a:rPr lang="en-US" dirty="0"/>
              <a:t>Shortcut: if the alignment is right, 3 anchors can guess 3D</a:t>
            </a:r>
          </a:p>
          <a:p>
            <a:pPr lvl="1"/>
            <a:r>
              <a:rPr lang="en-US" dirty="0"/>
              <a:t>3 anchors result in two possible points that satisfy equations</a:t>
            </a:r>
          </a:p>
          <a:p>
            <a:pPr lvl="1"/>
            <a:r>
              <a:rPr lang="en-US" dirty="0"/>
              <a:t>One will be on the ground, the other somewhere mid-air or underground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DBE38-A1C1-4FE5-8A16-8812F1D4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C2269-5908-482A-A094-093F4840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complication: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5C777-C7D5-4F22-8F91-C24A18F68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distance measurement will be perfect</a:t>
            </a:r>
          </a:p>
          <a:p>
            <a:endParaRPr lang="en-US" dirty="0"/>
          </a:p>
          <a:p>
            <a:r>
              <a:rPr lang="en-US" dirty="0"/>
              <a:t>Which means trilateration will not be perfect either</a:t>
            </a:r>
          </a:p>
          <a:p>
            <a:pPr lvl="1"/>
            <a:r>
              <a:rPr lang="en-US" dirty="0"/>
              <a:t>Need to solve equations in a fuzzy manner looking for least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8ED0B-F009-4AAD-861D-45181129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89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b="1" dirty="0"/>
              <a:t>GPS</a:t>
            </a:r>
          </a:p>
          <a:p>
            <a:endParaRPr lang="en-US" dirty="0"/>
          </a:p>
          <a:p>
            <a:r>
              <a:rPr lang="en-US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47150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7AD6-B465-48B2-9557-068D24167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BE529-3681-43F4-B763-DFF2F9721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Trilateration using Time of Flight from at least 4 satellites</a:t>
            </a:r>
          </a:p>
          <a:p>
            <a:pPr lvl="1"/>
            <a:r>
              <a:rPr lang="en-US" dirty="0"/>
              <a:t>Satellites in well-known orbits with VERY stable clocks</a:t>
            </a:r>
          </a:p>
          <a:p>
            <a:pPr lvl="1"/>
            <a:endParaRPr lang="en-US" dirty="0"/>
          </a:p>
          <a:p>
            <a:r>
              <a:rPr lang="en-US" dirty="0"/>
              <a:t>Satellites placed in Medium Earth Orbit (20,000 KM)</a:t>
            </a:r>
          </a:p>
          <a:p>
            <a:pPr lvl="1"/>
            <a:r>
              <a:rPr lang="en-US" dirty="0"/>
              <a:t>Orbit earth twice per day</a:t>
            </a:r>
          </a:p>
          <a:p>
            <a:pPr lvl="1"/>
            <a:r>
              <a:rPr lang="en-US" dirty="0"/>
              <a:t>Placed such that 4 are in view everywhere, always</a:t>
            </a:r>
          </a:p>
          <a:p>
            <a:pPr lvl="1"/>
            <a:r>
              <a:rPr lang="en-US" dirty="0"/>
              <a:t>31 operational satellites as of February 2023</a:t>
            </a:r>
          </a:p>
          <a:p>
            <a:pPr lvl="2"/>
            <a:r>
              <a:rPr lang="en-US" dirty="0">
                <a:hlinkClick r:id="rId3"/>
              </a:rPr>
              <a:t>Most recent launch</a:t>
            </a:r>
            <a:r>
              <a:rPr lang="en-US" dirty="0"/>
              <a:t> January 18</a:t>
            </a:r>
            <a:r>
              <a:rPr lang="en-US" baseline="30000" dirty="0"/>
              <a:t>th</a:t>
            </a:r>
            <a:r>
              <a:rPr lang="en-US" dirty="0"/>
              <a:t> 2023</a:t>
            </a:r>
          </a:p>
          <a:p>
            <a:pPr lvl="2"/>
            <a:endParaRPr lang="en-US" dirty="0"/>
          </a:p>
          <a:p>
            <a:r>
              <a:rPr lang="en-US" dirty="0"/>
              <a:t>Comparisons</a:t>
            </a:r>
          </a:p>
          <a:p>
            <a:pPr lvl="1"/>
            <a:r>
              <a:rPr lang="en-US" dirty="0"/>
              <a:t>LEO 200-2000 km, ISS at 340 km</a:t>
            </a:r>
          </a:p>
          <a:p>
            <a:pPr lvl="1"/>
            <a:r>
              <a:rPr lang="en-US" dirty="0"/>
              <a:t>GEO 35,000 km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1F59F-BD7A-4AEB-9446-5B4813D3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2E755A-C60D-4640-A833-9B90D5E72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1" y="3213597"/>
            <a:ext cx="3630194" cy="332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384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F0FCD8-DE88-44B4-8F61-81ED63A0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visibility overhead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E8865-F6F1-474D-854D-2D5CE4F54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F253D-874A-4BE9-9F82-9016912D2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209" y="1143000"/>
            <a:ext cx="748556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76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33BF-0E2B-486A-A07D-1777EC2F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2876C-877F-4795-A594-D4EF89FBD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GPS frequency</a:t>
            </a:r>
          </a:p>
          <a:p>
            <a:pPr lvl="1"/>
            <a:r>
              <a:rPr lang="en-US" dirty="0"/>
              <a:t>1.2 GHz and 1.5 GHz</a:t>
            </a:r>
          </a:p>
          <a:p>
            <a:pPr lvl="1"/>
            <a:r>
              <a:rPr lang="en-US" dirty="0"/>
              <a:t>10-15 MHz bandwidth</a:t>
            </a:r>
          </a:p>
          <a:p>
            <a:endParaRPr lang="en-US" dirty="0"/>
          </a:p>
          <a:p>
            <a:r>
              <a:rPr lang="en-US" dirty="0"/>
              <a:t>BPSK modulation</a:t>
            </a:r>
          </a:p>
          <a:p>
            <a:endParaRPr lang="en-US" dirty="0"/>
          </a:p>
          <a:p>
            <a:r>
              <a:rPr lang="en-US" dirty="0"/>
              <a:t>Signal has to travel 20,000 km, but most of that is through space</a:t>
            </a:r>
          </a:p>
          <a:p>
            <a:pPr lvl="1"/>
            <a:r>
              <a:rPr lang="en-US" dirty="0"/>
              <a:t>Tx power 25 Watts (44 dBm)</a:t>
            </a:r>
          </a:p>
          <a:p>
            <a:pPr lvl="1"/>
            <a:r>
              <a:rPr lang="en-US" dirty="0"/>
              <a:t>Rx sensitivity -140 dBm to -160 dBm (50 bps data rate)</a:t>
            </a:r>
          </a:p>
          <a:p>
            <a:pPr lvl="1"/>
            <a:r>
              <a:rPr lang="en-US" dirty="0"/>
              <a:t>~200 dBm total link budget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08CFE-2EC5-463D-A4EE-2F147EAD4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ADDD529-B137-4A61-8A48-6F9BA1994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00" y="228600"/>
            <a:ext cx="6386094" cy="349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89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BD40-177F-3AE2-C91E-6A1978D2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D2E33-BDC5-212F-E913-75E0C746D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  <a:p>
            <a:pPr lvl="1"/>
            <a:r>
              <a:rPr lang="en-US" dirty="0" err="1"/>
              <a:t>Hw</a:t>
            </a:r>
            <a:r>
              <a:rPr lang="en-US" dirty="0"/>
              <a:t>: Cellular due Thursday</a:t>
            </a:r>
          </a:p>
          <a:p>
            <a:pPr lvl="1"/>
            <a:r>
              <a:rPr lang="en-US" dirty="0"/>
              <a:t>Lab: LoRa next week Wednesday</a:t>
            </a:r>
          </a:p>
          <a:p>
            <a:pPr lvl="1"/>
            <a:r>
              <a:rPr lang="en-US" dirty="0"/>
              <a:t>Final Design Project due early exam week</a:t>
            </a:r>
          </a:p>
          <a:p>
            <a:pPr lvl="1"/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Need to cancel Friday 1-3 (out-of-town) and Monday (Memorial Day)</a:t>
            </a:r>
          </a:p>
          <a:p>
            <a:pPr lvl="1"/>
            <a:r>
              <a:rPr lang="en-US" dirty="0"/>
              <a:t>Liam (PM) is still hosting Friday 3-5 pm</a:t>
            </a:r>
          </a:p>
          <a:p>
            <a:pPr lvl="1"/>
            <a:endParaRPr lang="en-US" dirty="0"/>
          </a:p>
          <a:p>
            <a:r>
              <a:rPr lang="en-US" dirty="0"/>
              <a:t>Guest lecture on Thursday!!</a:t>
            </a:r>
          </a:p>
          <a:p>
            <a:pPr lvl="1"/>
            <a:r>
              <a:rPr lang="en-US" dirty="0"/>
              <a:t>Be here for 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0B460-9666-D39E-A4F9-DBB5CD28D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72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C39A0-A5D6-4359-9C7D-ED800E7A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transmissions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5EEA7-1A84-4A94-81E0-FDBA3DA36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satellite sends a unique pseudo-random number sequence</a:t>
            </a:r>
          </a:p>
          <a:p>
            <a:pPr lvl="1"/>
            <a:r>
              <a:rPr lang="en-US" dirty="0"/>
              <a:t>Sequence repeats in time (over minutes) and is well-known</a:t>
            </a:r>
          </a:p>
          <a:p>
            <a:pPr lvl="1"/>
            <a:r>
              <a:rPr lang="en-US" dirty="0"/>
              <a:t>Position in signal is used to calculate time of flight</a:t>
            </a:r>
            <a:br>
              <a:rPr lang="en-US" dirty="0"/>
            </a:br>
            <a:r>
              <a:rPr lang="en-US" dirty="0"/>
              <a:t>(if you know precise time)</a:t>
            </a:r>
          </a:p>
          <a:p>
            <a:pPr lvl="1"/>
            <a:r>
              <a:rPr lang="en-US" dirty="0"/>
              <a:t>Why pseudo-random?</a:t>
            </a:r>
          </a:p>
          <a:p>
            <a:pPr lvl="2"/>
            <a:r>
              <a:rPr lang="en-US" dirty="0"/>
              <a:t>Sequence is layered on top of actual data and needs to not affect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A29FB-EF5C-49F9-AEEF-013BE9C8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5124" name="Picture 4" descr="Introduction to navstar gps">
            <a:extLst>
              <a:ext uri="{FF2B5EF4-FFF2-40B4-BE49-F238E27FC236}">
                <a16:creationId xmlns:a16="http://schemas.microsoft.com/office/drawing/2014/main" id="{2C5EF6A8-EE37-4BC6-8BCC-CC66C0939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3" b="5980"/>
          <a:stretch/>
        </p:blipFill>
        <p:spPr bwMode="auto">
          <a:xfrm>
            <a:off x="3307331" y="3701140"/>
            <a:ext cx="4940902" cy="265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810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requires signals from multiple satellites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satellites are needed to determine location and time</a:t>
            </a:r>
          </a:p>
          <a:p>
            <a:pPr lvl="1"/>
            <a:r>
              <a:rPr lang="en-US" dirty="0"/>
              <a:t>3 for 2D location (assume on ground) and 1 for time offset</a:t>
            </a:r>
          </a:p>
          <a:p>
            <a:pPr lvl="1"/>
            <a:r>
              <a:rPr lang="en-US" dirty="0"/>
              <a:t>Solve for both as a single equation</a:t>
            </a:r>
          </a:p>
          <a:p>
            <a:pPr lvl="1"/>
            <a:endParaRPr lang="en-US" dirty="0"/>
          </a:p>
          <a:p>
            <a:r>
              <a:rPr lang="en-US" dirty="0"/>
              <a:t>Steps to finding location</a:t>
            </a:r>
          </a:p>
          <a:p>
            <a:pPr lvl="1"/>
            <a:r>
              <a:rPr lang="en-US" dirty="0"/>
              <a:t>Initialize time to whatever you heard from a satellite (~100 </a:t>
            </a:r>
            <a:r>
              <a:rPr lang="en-US" dirty="0" err="1"/>
              <a:t>ms</a:t>
            </a:r>
            <a:r>
              <a:rPr lang="en-US" dirty="0"/>
              <a:t> sync)</a:t>
            </a:r>
          </a:p>
          <a:p>
            <a:pPr lvl="1"/>
            <a:r>
              <a:rPr lang="en-US" dirty="0"/>
              <a:t>Get time of arrival from four satellites</a:t>
            </a:r>
          </a:p>
          <a:p>
            <a:pPr lvl="1"/>
            <a:r>
              <a:rPr lang="en-US" dirty="0"/>
              <a:t>Four variables</a:t>
            </a:r>
          </a:p>
          <a:p>
            <a:pPr lvl="2"/>
            <a:r>
              <a:rPr lang="en-US" dirty="0"/>
              <a:t>x, y, z, and time offset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96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08BDD-03F9-4B56-BD2E-B5E459884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GPS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9C8E-6323-4827-9DBD-3AAC768B1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Receiver needs to know additional information</a:t>
            </a:r>
          </a:p>
          <a:p>
            <a:pPr lvl="1"/>
            <a:r>
              <a:rPr lang="en-US" dirty="0"/>
              <a:t>Current time</a:t>
            </a:r>
          </a:p>
          <a:p>
            <a:pPr lvl="1"/>
            <a:r>
              <a:rPr lang="en-US" dirty="0"/>
              <a:t>Position of each satellite</a:t>
            </a:r>
          </a:p>
          <a:p>
            <a:pPr lvl="1"/>
            <a:endParaRPr lang="en-US" dirty="0"/>
          </a:p>
          <a:p>
            <a:r>
              <a:rPr lang="en-US" dirty="0"/>
              <a:t>GPS transmission has this data layered on top (50 bps)</a:t>
            </a:r>
          </a:p>
          <a:p>
            <a:pPr lvl="1"/>
            <a:r>
              <a:rPr lang="en-US" dirty="0"/>
              <a:t>Listening for (up to) 30 seconds gets time and this satellite’s position</a:t>
            </a:r>
          </a:p>
          <a:p>
            <a:pPr lvl="2"/>
            <a:r>
              <a:rPr lang="en-US" dirty="0"/>
              <a:t>Known as </a:t>
            </a:r>
            <a:r>
              <a:rPr lang="en-US" b="1" dirty="0"/>
              <a:t>ephemeris</a:t>
            </a:r>
          </a:p>
          <a:p>
            <a:pPr lvl="2"/>
            <a:r>
              <a:rPr lang="en-US" dirty="0"/>
              <a:t>Valid for up to 4 hours</a:t>
            </a:r>
          </a:p>
          <a:p>
            <a:pPr lvl="1"/>
            <a:r>
              <a:rPr lang="en-US" dirty="0"/>
              <a:t>Listening for 12.5 minutes gets all satellites’ positions</a:t>
            </a:r>
          </a:p>
          <a:p>
            <a:pPr lvl="2"/>
            <a:r>
              <a:rPr lang="en-US" dirty="0"/>
              <a:t>Known as </a:t>
            </a:r>
            <a:r>
              <a:rPr lang="en-US" b="1" dirty="0"/>
              <a:t>almanac</a:t>
            </a:r>
          </a:p>
          <a:p>
            <a:pPr lvl="2"/>
            <a:r>
              <a:rPr lang="en-US" dirty="0"/>
              <a:t>Valid for up to two weeks</a:t>
            </a:r>
          </a:p>
          <a:p>
            <a:pPr lvl="2"/>
            <a:endParaRPr lang="en-US" dirty="0"/>
          </a:p>
          <a:p>
            <a:r>
              <a:rPr lang="en-US" dirty="0"/>
              <a:t>Cold-start for an embedded device takes significant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2C19E-54C7-4C34-B0FE-2CE5983B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67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B669A-A0F8-5DA0-33D5-A5A3E913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FBD1-1A81-B1BF-0E94-68F9D77DD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make a system connect to GPS faster?</a:t>
            </a:r>
          </a:p>
          <a:p>
            <a:pPr lvl="1"/>
            <a:r>
              <a:rPr lang="en-US" dirty="0"/>
              <a:t>Cell phones don’t take 12.5 minutes to get a fix after booting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A479-A035-75FE-CF63-9F4E96DA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7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0CDDA-7676-49DA-BFE0-0D8B15674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Assisted GPS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D724A-B475-47AD-8B64-1581D7193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678905" cy="5029200"/>
          </a:xfrm>
        </p:spPr>
        <p:txBody>
          <a:bodyPr/>
          <a:lstStyle/>
          <a:p>
            <a:r>
              <a:rPr lang="en-US" dirty="0"/>
              <a:t>How is cell phone GPS so quick?</a:t>
            </a:r>
          </a:p>
          <a:p>
            <a:pPr lvl="1"/>
            <a:r>
              <a:rPr lang="en-US" dirty="0"/>
              <a:t>Download almanac from the internet (only 1.8 kB)</a:t>
            </a:r>
          </a:p>
          <a:p>
            <a:pPr lvl="1"/>
            <a:endParaRPr lang="en-US" dirty="0"/>
          </a:p>
          <a:p>
            <a:r>
              <a:rPr lang="en-US" dirty="0"/>
              <a:t>Bootstrap location information</a:t>
            </a:r>
          </a:p>
          <a:p>
            <a:pPr lvl="1"/>
            <a:r>
              <a:rPr lang="en-US" dirty="0"/>
              <a:t>Cell towers can give coarse position</a:t>
            </a:r>
          </a:p>
          <a:p>
            <a:pPr lvl="1"/>
            <a:r>
              <a:rPr lang="en-US" dirty="0"/>
              <a:t>Enables device to know which satellites are overhead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BE2E0-812E-4FD3-9728-621E15D3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2F0878F-69C8-46F1-8ABC-8D1DC6CD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010" y="1942306"/>
            <a:ext cx="5063384" cy="33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562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E03F3-8A8B-2B7B-FD47-5B0BAEF2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GPS had a built-in accuracy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8EA2C-84CB-D7A1-FB5C-5EE112338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Selective Availability</a:t>
            </a:r>
          </a:p>
          <a:p>
            <a:pPr lvl="1"/>
            <a:r>
              <a:rPr lang="en-US" dirty="0"/>
              <a:t>Pseudorandom adjustment to the signals to reduce accuracy</a:t>
            </a:r>
          </a:p>
          <a:p>
            <a:pPr lvl="1"/>
            <a:r>
              <a:rPr lang="en-US" dirty="0"/>
              <a:t>Could be recovered if you know the specific pseudorandom key</a:t>
            </a:r>
          </a:p>
          <a:p>
            <a:pPr lvl="1"/>
            <a:endParaRPr lang="en-US" dirty="0"/>
          </a:p>
          <a:p>
            <a:r>
              <a:rPr lang="en-US" dirty="0"/>
              <a:t>Public use (no key)</a:t>
            </a:r>
          </a:p>
          <a:p>
            <a:pPr lvl="1"/>
            <a:r>
              <a:rPr lang="en-US" dirty="0"/>
              <a:t>50 m accuracy horizontally</a:t>
            </a:r>
          </a:p>
          <a:p>
            <a:pPr lvl="1"/>
            <a:r>
              <a:rPr lang="en-US" dirty="0"/>
              <a:t>100 m accuracy vertically</a:t>
            </a:r>
          </a:p>
          <a:p>
            <a:pPr lvl="1"/>
            <a:endParaRPr lang="en-US" dirty="0"/>
          </a:p>
          <a:p>
            <a:r>
              <a:rPr lang="en-US" dirty="0"/>
              <a:t>Original GPS was intended for military only</a:t>
            </a:r>
          </a:p>
          <a:p>
            <a:pPr lvl="1"/>
            <a:r>
              <a:rPr lang="en-US" dirty="0"/>
              <a:t>With limited GPS for everyone else (i.e., other nations)</a:t>
            </a:r>
          </a:p>
          <a:p>
            <a:pPr lvl="1"/>
            <a:r>
              <a:rPr lang="en-US" dirty="0"/>
              <a:t>In 2000, was removed from GPS, leading to about 5 m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C18EB-38D0-129F-25CC-0787F5CA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35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7984-000E-7FE4-C4BB-6A22847A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GPS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C1DC9-D883-F6B3-4C7E-E7A45D670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Global Navigation Satellite System (GNSS)</a:t>
            </a:r>
          </a:p>
          <a:p>
            <a:pPr lvl="1"/>
            <a:r>
              <a:rPr lang="en-US" dirty="0"/>
              <a:t>Formal name for a global localization system</a:t>
            </a:r>
          </a:p>
          <a:p>
            <a:pPr lvl="1"/>
            <a:endParaRPr lang="en-US" dirty="0"/>
          </a:p>
          <a:p>
            <a:r>
              <a:rPr lang="en-US" dirty="0"/>
              <a:t>US: GPS</a:t>
            </a:r>
          </a:p>
          <a:p>
            <a:r>
              <a:rPr lang="en-US" dirty="0"/>
              <a:t>Russia: GLONASS</a:t>
            </a:r>
          </a:p>
          <a:p>
            <a:r>
              <a:rPr lang="en-US" dirty="0"/>
              <a:t>China: </a:t>
            </a:r>
            <a:r>
              <a:rPr lang="en-US" dirty="0" err="1"/>
              <a:t>BeiDou</a:t>
            </a:r>
            <a:endParaRPr lang="en-US" dirty="0"/>
          </a:p>
          <a:p>
            <a:r>
              <a:rPr lang="en-US" dirty="0"/>
              <a:t>EU: Galileo</a:t>
            </a:r>
          </a:p>
          <a:p>
            <a:r>
              <a:rPr lang="en-US" dirty="0"/>
              <a:t>India and Japan have regional systems</a:t>
            </a:r>
          </a:p>
          <a:p>
            <a:r>
              <a:rPr lang="en-US" dirty="0"/>
              <a:t>Lunar system in design!</a:t>
            </a:r>
          </a:p>
          <a:p>
            <a:endParaRPr lang="en-US" dirty="0"/>
          </a:p>
          <a:p>
            <a:r>
              <a:rPr lang="en-US" dirty="0"/>
              <a:t>Modern GNSS hardware can use multiple at once for better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CE5D8-BE9F-0471-755B-6CEA308AF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53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8038-5852-0E72-A222-96EC85E0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GPS in the real-world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D215-1FB7-93B7-41A2-DC7EA337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connected over a serial connection and send “human-readable” NMEA messages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$GPGGA,210230,3855.4487,N,09446.0071,W,1,07,1.1,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370.5,M,-29.5,M,,*7A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D0316-C7D2-A909-DB70-F3349FC5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93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8038-5852-0E72-A222-96EC85E0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sentence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D215-1FB7-93B7-41A2-DC7EA337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connected over a serial connection and send “human-readable” NMEA messages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$GPGGA,210230,3855.4487,N,09446.0071,W,1,07,1.1,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370.5,M,-29.5,M,,*7A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dirty="0"/>
              <a:t>Format of data</a:t>
            </a:r>
          </a:p>
          <a:p>
            <a:pPr lvl="1"/>
            <a:r>
              <a:rPr lang="en-US" dirty="0"/>
              <a:t>GGA = “Global Positioning System Fix Data”</a:t>
            </a:r>
          </a:p>
          <a:p>
            <a:pPr lvl="1"/>
            <a:r>
              <a:rPr lang="en-US" dirty="0"/>
              <a:t>Specifies what the other comma-separated fields will be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D0316-C7D2-A909-DB70-F3349FC5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A122B8-F478-89BD-6BED-C0C3197DD1EF}"/>
              </a:ext>
            </a:extLst>
          </p:cNvPr>
          <p:cNvSpPr/>
          <p:nvPr/>
        </p:nvSpPr>
        <p:spPr>
          <a:xfrm>
            <a:off x="708338" y="2459865"/>
            <a:ext cx="1326524" cy="450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79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8038-5852-0E72-A222-96EC85E0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in a GPS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D215-1FB7-93B7-41A2-DC7EA337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connected over a serial connection and send “human-readable” NMEA messages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$GPGGA,210230,3855.4487,N,09446.0071,W,1,07,1.1,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370.5,M,-29.5,M,,*7A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dirty="0"/>
              <a:t>Current time in UTC</a:t>
            </a:r>
          </a:p>
          <a:p>
            <a:pPr lvl="1"/>
            <a:r>
              <a:rPr lang="en-US" dirty="0"/>
              <a:t>HHMMSS format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D0316-C7D2-A909-DB70-F3349FC5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A122B8-F478-89BD-6BED-C0C3197DD1EF}"/>
              </a:ext>
            </a:extLst>
          </p:cNvPr>
          <p:cNvSpPr/>
          <p:nvPr/>
        </p:nvSpPr>
        <p:spPr>
          <a:xfrm>
            <a:off x="2150769" y="2459865"/>
            <a:ext cx="1326524" cy="450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3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ideas in localization</a:t>
            </a:r>
          </a:p>
          <a:p>
            <a:pPr lvl="1"/>
            <a:r>
              <a:rPr lang="en-US" dirty="0"/>
              <a:t>Uses wireless signals for the process</a:t>
            </a:r>
          </a:p>
          <a:p>
            <a:pPr lvl="1"/>
            <a:r>
              <a:rPr lang="en-US" dirty="0"/>
              <a:t>Important for the Internet of Things</a:t>
            </a:r>
          </a:p>
          <a:p>
            <a:endParaRPr lang="en-US" dirty="0"/>
          </a:p>
          <a:p>
            <a:r>
              <a:rPr lang="en-US" dirty="0"/>
              <a:t>Describe background on GPS</a:t>
            </a:r>
          </a:p>
          <a:p>
            <a:endParaRPr lang="en-US" dirty="0"/>
          </a:p>
          <a:p>
            <a:r>
              <a:rPr lang="en-US" dirty="0"/>
              <a:t>Overview of indoor localization techniques</a:t>
            </a:r>
          </a:p>
          <a:p>
            <a:pPr lvl="1"/>
            <a:r>
              <a:rPr lang="en-US" dirty="0"/>
              <a:t>Fingerprinting, Ultra-wideband,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8038-5852-0E72-A222-96EC85E0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Lat/Lon in a GPS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D215-1FB7-93B7-41A2-DC7EA337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connected over a serial connection and send “human-readable” NMEA messages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$GPGGA,210230,3855.4487,N,09446.0071,W,1,07,1.1,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370.5,M,-29.5,M,,*7A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dirty="0"/>
              <a:t>Latitude (blue) and Longitude (red)</a:t>
            </a:r>
          </a:p>
          <a:p>
            <a:pPr lvl="1"/>
            <a:r>
              <a:rPr lang="en-US" dirty="0"/>
              <a:t>DDMM.MMMM format (degrees and minutes [60</a:t>
            </a:r>
            <a:r>
              <a:rPr lang="en-US" baseline="30000" dirty="0"/>
              <a:t>th</a:t>
            </a:r>
            <a:r>
              <a:rPr lang="en-US" dirty="0"/>
              <a:t> of a degree])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Warning: normal GPS coordinates are in DDD.DDDDDD format</a:t>
            </a:r>
          </a:p>
          <a:p>
            <a:pPr lvl="2"/>
            <a:r>
              <a:rPr lang="en-US" dirty="0"/>
              <a:t>Need to translate by dividing minutes by 60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D0316-C7D2-A909-DB70-F3349FC5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A122B8-F478-89BD-6BED-C0C3197DD1EF}"/>
              </a:ext>
            </a:extLst>
          </p:cNvPr>
          <p:cNvSpPr/>
          <p:nvPr/>
        </p:nvSpPr>
        <p:spPr>
          <a:xfrm>
            <a:off x="3644718" y="2459865"/>
            <a:ext cx="2451282" cy="450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465840-F19F-A992-C594-44D62944E83A}"/>
              </a:ext>
            </a:extLst>
          </p:cNvPr>
          <p:cNvSpPr/>
          <p:nvPr/>
        </p:nvSpPr>
        <p:spPr>
          <a:xfrm>
            <a:off x="6231224" y="2457717"/>
            <a:ext cx="2590803" cy="45076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93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8038-5852-0E72-A222-96EC85E0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use the correct GPS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D215-1FB7-93B7-41A2-DC7EA337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38 degrees, 55.4487 minutes N -&gt; 38.924145 degrees</a:t>
            </a:r>
          </a:p>
          <a:p>
            <a:r>
              <a:rPr lang="en-US" dirty="0"/>
              <a:t>94 degrees, 46.0071 minutes W -&gt; -94.766785 degrees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About 49 km apart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D0316-C7D2-A909-DB70-F3349FC5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A6ADF3-7B13-5AA6-59BB-12EE76640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63" y="3220996"/>
            <a:ext cx="5178181" cy="31353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6C5000-8EC5-5251-9278-7A5259DA8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312" y="2395470"/>
            <a:ext cx="3902894" cy="414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39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8038-5852-0E72-A222-96EC85E0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GPS “sentence”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D215-1FB7-93B7-41A2-DC7EA337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connected over a serial connection and send “human-readable” NMEA messages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$GPGGA,210230,3855.4487,N,09446.0071,W,1,07,1.1,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370.5,M,-29.5,M,,*7A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dirty="0"/>
              <a:t>Number of Satellites seen (red)</a:t>
            </a:r>
          </a:p>
          <a:p>
            <a:pPr lvl="1"/>
            <a:endParaRPr lang="en-US" dirty="0"/>
          </a:p>
          <a:p>
            <a:r>
              <a:rPr lang="en-US" dirty="0"/>
              <a:t>Altitude in meters (blue)</a:t>
            </a:r>
          </a:p>
          <a:p>
            <a:pPr lvl="1"/>
            <a:r>
              <a:rPr lang="en-US" dirty="0"/>
              <a:t>More satellites can give you true 3D positioning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D0316-C7D2-A909-DB70-F3349FC5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A122B8-F478-89BD-6BED-C0C3197DD1EF}"/>
              </a:ext>
            </a:extLst>
          </p:cNvPr>
          <p:cNvSpPr/>
          <p:nvPr/>
        </p:nvSpPr>
        <p:spPr>
          <a:xfrm>
            <a:off x="607595" y="2846231"/>
            <a:ext cx="1709672" cy="450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465840-F19F-A992-C594-44D62944E83A}"/>
              </a:ext>
            </a:extLst>
          </p:cNvPr>
          <p:cNvSpPr/>
          <p:nvPr/>
        </p:nvSpPr>
        <p:spPr>
          <a:xfrm>
            <a:off x="9375820" y="2459865"/>
            <a:ext cx="498913" cy="45076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89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D19E-3C03-FB09-9DA5-E1ADEC0BD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</a:t>
            </a:r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9EC78-EBEF-A142-6783-8F2318F34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0F4B94-8D6B-47EE-9E40-FABC544BD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019" y="300768"/>
            <a:ext cx="6279722" cy="625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180316-8EC5-C4A3-0F9A-B9BD842321A9}"/>
              </a:ext>
            </a:extLst>
          </p:cNvPr>
          <p:cNvSpPr txBox="1"/>
          <p:nvPr/>
        </p:nvSpPr>
        <p:spPr>
          <a:xfrm>
            <a:off x="607595" y="6352143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https://xkcd.com/2170/</a:t>
            </a:r>
          </a:p>
        </p:txBody>
      </p:sp>
    </p:spTree>
    <p:extLst>
      <p:ext uri="{BB962C8B-B14F-4D97-AF65-F5344CB8AC3E}">
        <p14:creationId xmlns:p14="http://schemas.microsoft.com/office/powerpoint/2010/main" val="2953446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b="1" dirty="0"/>
              <a:t>Indoor Localization</a:t>
            </a:r>
          </a:p>
          <a:p>
            <a:pPr lvl="1"/>
            <a:r>
              <a:rPr lang="en-US" b="1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56047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89ED-65E3-4410-81BC-FB907BCB2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Clearing something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CB41B-7C78-4A44-9C16-4FB8D606A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goal is </a:t>
            </a:r>
            <a:r>
              <a:rPr lang="en-US" b="1" dirty="0"/>
              <a:t>NOT</a:t>
            </a:r>
            <a:r>
              <a:rPr lang="en-US" dirty="0"/>
              <a:t> directing people through a building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Just because that’s what GPS is used for outdoors doesn’t mean we need that application indoors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4C909-A866-48A4-878F-76A7DAD0F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3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89ED-65E3-4410-81BC-FB907BCB2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indoor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CB41B-7C78-4A44-9C16-4FB8D606A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positioning </a:t>
            </a:r>
            <a:r>
              <a:rPr lang="en-US" i="1" dirty="0"/>
              <a:t>things</a:t>
            </a:r>
            <a:r>
              <a:rPr lang="en-US" dirty="0"/>
              <a:t> within a building</a:t>
            </a:r>
          </a:p>
          <a:p>
            <a:pPr lvl="1"/>
            <a:r>
              <a:rPr lang="en-US" dirty="0"/>
              <a:t>Where can I find object </a:t>
            </a:r>
            <a:r>
              <a:rPr lang="en-US" b="1" dirty="0"/>
              <a:t>X</a:t>
            </a:r>
            <a:r>
              <a:rPr lang="en-US" dirty="0"/>
              <a:t>?</a:t>
            </a:r>
          </a:p>
          <a:p>
            <a:pPr lvl="1"/>
            <a:r>
              <a:rPr lang="en-US" b="1" dirty="0"/>
              <a:t>X</a:t>
            </a:r>
            <a:r>
              <a:rPr lang="en-US" dirty="0"/>
              <a:t>: where am I located?</a:t>
            </a:r>
          </a:p>
          <a:p>
            <a:pPr lvl="1"/>
            <a:r>
              <a:rPr lang="en-US" b="1" dirty="0"/>
              <a:t>X</a:t>
            </a:r>
            <a:r>
              <a:rPr lang="en-US" dirty="0"/>
              <a:t> and </a:t>
            </a:r>
            <a:r>
              <a:rPr lang="en-US" b="1" dirty="0"/>
              <a:t>Y</a:t>
            </a:r>
            <a:r>
              <a:rPr lang="en-US" dirty="0"/>
              <a:t>: are we near each other?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Robotic navigation is also important</a:t>
            </a:r>
          </a:p>
          <a:p>
            <a:pPr lvl="1"/>
            <a:r>
              <a:rPr lang="en-US" dirty="0"/>
              <a:t>Although there are many approaches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4C909-A866-48A4-878F-76A7DAD0F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62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Absolute location</a:t>
            </a:r>
          </a:p>
          <a:p>
            <a:pPr lvl="1"/>
            <a:r>
              <a:rPr lang="en-US" dirty="0"/>
              <a:t>X, Y, Z position based on already known infrastructure locations</a:t>
            </a:r>
          </a:p>
          <a:p>
            <a:pPr lvl="2"/>
            <a:r>
              <a:rPr lang="en-US" dirty="0"/>
              <a:t>Like GPS does</a:t>
            </a:r>
          </a:p>
          <a:p>
            <a:pPr lvl="1"/>
            <a:r>
              <a:rPr lang="en-US" dirty="0"/>
              <a:t>Installed localization hardware known as </a:t>
            </a:r>
            <a:r>
              <a:rPr lang="en-US" i="1" dirty="0"/>
              <a:t>anchors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Relative location</a:t>
            </a:r>
          </a:p>
          <a:p>
            <a:pPr lvl="1"/>
            <a:r>
              <a:rPr lang="en-US" dirty="0"/>
              <a:t>Position relative to some other device</a:t>
            </a:r>
          </a:p>
          <a:p>
            <a:pPr lvl="2"/>
            <a:r>
              <a:rPr lang="en-US" dirty="0"/>
              <a:t>Technically absolute location is a version of this</a:t>
            </a:r>
          </a:p>
          <a:p>
            <a:pPr lvl="1"/>
            <a:r>
              <a:rPr lang="en-US" dirty="0"/>
              <a:t>Might only need a few devices</a:t>
            </a:r>
          </a:p>
          <a:p>
            <a:pPr lvl="1"/>
            <a:r>
              <a:rPr lang="en-US" dirty="0"/>
              <a:t>How far is the smartphone from the computer?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52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44156-450E-44E7-A802-3897F6FB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CBC2-5CA3-4247-AF4D-F24FE88DF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 of a result is actually useful?</a:t>
            </a:r>
          </a:p>
          <a:p>
            <a:pPr lvl="1"/>
            <a:r>
              <a:rPr lang="en-US" dirty="0"/>
              <a:t>You are at {15, 27.5, 1}</a:t>
            </a:r>
          </a:p>
          <a:p>
            <a:pPr lvl="1"/>
            <a:r>
              <a:rPr lang="en-US" dirty="0"/>
              <a:t>You are in Room 224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Depends on the application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Additional systems on top of the localization method can translate between location representations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F5974-9142-4F13-BFA9-76BED25B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03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07002-E869-472A-9C4E-3A6E953C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6D2EE-3E37-4D73-B5AB-35AF3D80B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“I’m here to pick up fish”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Walls are very contextually important, but difficult for localization systems to detect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263E-F275-42B1-A608-F58B3A3D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B5039-826A-44CC-AB98-3C01464A8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62"/>
          <a:stretch/>
        </p:blipFill>
        <p:spPr>
          <a:xfrm>
            <a:off x="607594" y="1795691"/>
            <a:ext cx="10972800" cy="326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68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BDF3-967F-EA5E-A434-1BBF91C3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 about localization?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A270D-8697-C6F5-AC08-34CA312EF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opinion: location information is </a:t>
            </a:r>
            <a:r>
              <a:rPr lang="en-US" b="1" dirty="0"/>
              <a:t>critical</a:t>
            </a:r>
            <a:r>
              <a:rPr lang="en-US" dirty="0"/>
              <a:t> to the IoT</a:t>
            </a:r>
          </a:p>
          <a:p>
            <a:endParaRPr lang="en-US" dirty="0"/>
          </a:p>
          <a:p>
            <a:pPr lvl="1"/>
            <a:r>
              <a:rPr lang="en-US" dirty="0"/>
              <a:t>Interpreting sensed data relies on real-world location</a:t>
            </a:r>
          </a:p>
          <a:p>
            <a:pPr lvl="2"/>
            <a:r>
              <a:rPr lang="en-US" dirty="0"/>
              <a:t>Indoor: where is the motion sensed or temperature measured</a:t>
            </a:r>
          </a:p>
          <a:p>
            <a:pPr lvl="2"/>
            <a:r>
              <a:rPr lang="en-US" dirty="0"/>
              <a:t>City-scale: how do measurements change over geographical 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IoT applications use location context</a:t>
            </a:r>
          </a:p>
          <a:p>
            <a:pPr lvl="2"/>
            <a:r>
              <a:rPr lang="en-US" dirty="0"/>
              <a:t>“When I get home do X”</a:t>
            </a:r>
          </a:p>
          <a:p>
            <a:pPr lvl="2"/>
            <a:r>
              <a:rPr lang="en-US" dirty="0"/>
              <a:t>“Turn on all the lights in room X”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DD115-9E92-4BB8-2D05-22D598E17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06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2C37-7E64-45FA-7D46-48A49D0D3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version of barrier problem: overlapping roads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B59DB-442C-AC04-9459-436B491A5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GPS can’t always tell which road you’re on if multiple overlap</a:t>
            </a:r>
          </a:p>
          <a:p>
            <a:pPr lvl="1"/>
            <a:r>
              <a:rPr lang="en-US" dirty="0"/>
              <a:t>And you might not get GPS at all in a tunnel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Chicago example: Wacker Drive</a:t>
            </a:r>
          </a:p>
          <a:p>
            <a:pPr lvl="1"/>
            <a:r>
              <a:rPr lang="en-US" dirty="0"/>
              <a:t>Upper for local traffic</a:t>
            </a:r>
          </a:p>
          <a:p>
            <a:pPr lvl="1"/>
            <a:r>
              <a:rPr lang="en-US" dirty="0"/>
              <a:t>Lower for express route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610D8-AB03-BEC0-EE20-28E37370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01A5E6-C670-2B6C-0D4D-A5B636CBC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7"/>
          <a:stretch/>
        </p:blipFill>
        <p:spPr bwMode="auto">
          <a:xfrm>
            <a:off x="7044743" y="2479907"/>
            <a:ext cx="4690197" cy="351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11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96C0-5B5D-220A-66BC-DB410837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barrier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BD6A9-1C1D-6761-D712-DBD72A496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634884" cy="5029200"/>
          </a:xfrm>
        </p:spPr>
        <p:txBody>
          <a:bodyPr/>
          <a:lstStyle/>
          <a:p>
            <a:r>
              <a:rPr lang="en-US" dirty="0"/>
              <a:t>Add BLE beacons</a:t>
            </a:r>
          </a:p>
          <a:p>
            <a:pPr lvl="1"/>
            <a:r>
              <a:rPr lang="en-US" dirty="0"/>
              <a:t>Short range such that they can only be detected</a:t>
            </a:r>
            <a:br>
              <a:rPr lang="en-US" dirty="0"/>
            </a:br>
            <a:r>
              <a:rPr lang="en-US" dirty="0"/>
              <a:t>if you’re actually on the road near them</a:t>
            </a:r>
          </a:p>
          <a:p>
            <a:pPr lvl="1"/>
            <a:endParaRPr lang="en-US" dirty="0"/>
          </a:p>
          <a:p>
            <a:r>
              <a:rPr lang="en-US" dirty="0"/>
              <a:t>Navigation apps can use BLE beacons to determine your real location</a:t>
            </a:r>
          </a:p>
          <a:p>
            <a:pPr lvl="1"/>
            <a:r>
              <a:rPr lang="en-US" dirty="0"/>
              <a:t>Deployed in Chicago right now!</a:t>
            </a:r>
          </a:p>
          <a:p>
            <a:pPr lvl="1"/>
            <a:r>
              <a:rPr lang="en-US" dirty="0"/>
              <a:t>Google Maps added the feature in early 2024</a:t>
            </a:r>
          </a:p>
          <a:p>
            <a:pPr lvl="2"/>
            <a:r>
              <a:rPr lang="en-US" dirty="0"/>
              <a:t>It was off on my phone, go into Settings and then “Navigation Settings” to enable it.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FD2AF-9420-5F78-4E16-A3DD143A0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418248-75AF-C872-8856-4CA64758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697" y="571500"/>
            <a:ext cx="2687392" cy="180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A2758C-514F-EFF8-A2DC-F92FE55CB310}"/>
              </a:ext>
            </a:extLst>
          </p:cNvPr>
          <p:cNvSpPr txBox="1"/>
          <p:nvPr/>
        </p:nvSpPr>
        <p:spPr>
          <a:xfrm>
            <a:off x="607595" y="5754469"/>
            <a:ext cx="10378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https://chicago.curbed.com/2018/9/7/17786634/waze-beacons-wacker-drive-chicago-signal</a:t>
            </a:r>
            <a:endParaRPr lang="en-US" dirty="0"/>
          </a:p>
          <a:p>
            <a:r>
              <a:rPr lang="en-US" dirty="0">
                <a:hlinkClick r:id="rId4"/>
              </a:rPr>
              <a:t>https://www.theverge.com/2024/1/16/24039896/google-maps-android-tunnels-bluetooth-beacons</a:t>
            </a:r>
            <a:endParaRPr lang="en-US" dirty="0"/>
          </a:p>
        </p:txBody>
      </p:sp>
      <p:pic>
        <p:nvPicPr>
          <p:cNvPr id="2052" name="Picture 4" descr="You can enable the feature from your Navigation Settings.">
            <a:extLst>
              <a:ext uri="{FF2B5EF4-FFF2-40B4-BE49-F238E27FC236}">
                <a16:creationId xmlns:a16="http://schemas.microsoft.com/office/drawing/2014/main" id="{592AF39F-B9B4-E8FB-D407-CB29407F2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8028" b="31972"/>
          <a:stretch/>
        </p:blipFill>
        <p:spPr bwMode="auto">
          <a:xfrm>
            <a:off x="8242479" y="4753086"/>
            <a:ext cx="3429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You can enable the feature from your Navigation Settings.">
            <a:extLst>
              <a:ext uri="{FF2B5EF4-FFF2-40B4-BE49-F238E27FC236}">
                <a16:creationId xmlns:a16="http://schemas.microsoft.com/office/drawing/2014/main" id="{47A1AFD3-E7D9-1125-3EBC-0025177A1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1" b="69390"/>
          <a:stretch/>
        </p:blipFill>
        <p:spPr bwMode="auto">
          <a:xfrm>
            <a:off x="8242479" y="2653830"/>
            <a:ext cx="3429000" cy="209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861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6C034-DBDA-4934-B2DA-11BD5CA1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2988D-9E00-43C6-806E-A07EC967F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“40 cm median accuracy”</a:t>
            </a:r>
          </a:p>
          <a:p>
            <a:pPr lvl="1"/>
            <a:r>
              <a:rPr lang="en-US" dirty="0"/>
              <a:t>Majority of measurements are within 40 cm of reality!</a:t>
            </a:r>
          </a:p>
          <a:p>
            <a:pPr lvl="1"/>
            <a:r>
              <a:rPr lang="en-US" i="1" dirty="0"/>
              <a:t>What about the other half?</a:t>
            </a:r>
            <a:endParaRPr lang="en-US" dirty="0"/>
          </a:p>
          <a:p>
            <a:pPr lvl="1"/>
            <a:endParaRPr lang="en-US" i="1" dirty="0"/>
          </a:p>
          <a:p>
            <a:r>
              <a:rPr lang="en-US" dirty="0"/>
              <a:t>90</a:t>
            </a:r>
            <a:r>
              <a:rPr lang="en-US" baseline="30000" dirty="0"/>
              <a:t>th</a:t>
            </a:r>
            <a:r>
              <a:rPr lang="en-US" dirty="0"/>
              <a:t> percentile error is often more important for real-world use</a:t>
            </a:r>
          </a:p>
          <a:p>
            <a:endParaRPr lang="en-US" dirty="0"/>
          </a:p>
          <a:p>
            <a:r>
              <a:rPr lang="en-US" dirty="0"/>
              <a:t>My least favorite aspect of localization</a:t>
            </a:r>
          </a:p>
          <a:p>
            <a:pPr lvl="1"/>
            <a:r>
              <a:rPr lang="en-US" dirty="0"/>
              <a:t>Be wise to these tricks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BEFF2-2870-4913-A32F-C184198B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25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b="1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b="1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58562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E84FA-6547-4430-9303-0A1210E3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existing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89F25-2101-495D-B51D-A76A9ED57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repurpose existing infrastructure for localization?</a:t>
            </a:r>
          </a:p>
          <a:p>
            <a:pPr lvl="1"/>
            <a:r>
              <a:rPr lang="en-US" dirty="0"/>
              <a:t>For example: </a:t>
            </a:r>
            <a:r>
              <a:rPr lang="en-US" dirty="0" err="1"/>
              <a:t>WiFi</a:t>
            </a:r>
            <a:r>
              <a:rPr lang="en-US" dirty="0"/>
              <a:t> access points</a:t>
            </a:r>
          </a:p>
          <a:p>
            <a:pPr lvl="1"/>
            <a:r>
              <a:rPr lang="en-US" dirty="0"/>
              <a:t>Benefit: localization works with unmodified hardware</a:t>
            </a:r>
          </a:p>
          <a:p>
            <a:pPr lvl="1"/>
            <a:endParaRPr lang="en-US" dirty="0"/>
          </a:p>
          <a:p>
            <a:r>
              <a:rPr lang="en-US" dirty="0"/>
              <a:t>Mapping instead of trilateration</a:t>
            </a:r>
          </a:p>
          <a:p>
            <a:pPr lvl="1"/>
            <a:r>
              <a:rPr lang="en-US" dirty="0"/>
              <a:t>Make a map of infrastructure and use that to locate device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Coarse example: existence of </a:t>
            </a:r>
            <a:r>
              <a:rPr lang="en-US" dirty="0" err="1"/>
              <a:t>WiFi</a:t>
            </a:r>
            <a:r>
              <a:rPr lang="en-US" dirty="0"/>
              <a:t> network SSIDs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Fine-grained example: signal strength to each Access Point</a:t>
            </a:r>
          </a:p>
          <a:p>
            <a:pPr lvl="2"/>
            <a:r>
              <a:rPr lang="en-US" dirty="0"/>
              <a:t>Known as fingerprinting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4EA9D-C721-40A7-8541-1B7CE38B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03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B927-CD75-411D-90F4-03505A1B7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F7120-7FD7-4B73-BF64-AF1A37D8F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1930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At setup time, for many locations throughout building</a:t>
            </a:r>
          </a:p>
          <a:p>
            <a:pPr lvl="1"/>
            <a:r>
              <a:rPr lang="en-US" dirty="0"/>
              <a:t>Measure signal strength to Access Point</a:t>
            </a:r>
          </a:p>
          <a:p>
            <a:pPr lvl="1"/>
            <a:r>
              <a:rPr lang="en-US" dirty="0"/>
              <a:t>Record measurement in a database with location</a:t>
            </a:r>
          </a:p>
          <a:p>
            <a:pPr lvl="1"/>
            <a:endParaRPr lang="en-US" dirty="0"/>
          </a:p>
          <a:p>
            <a:r>
              <a:rPr lang="en-US" dirty="0"/>
              <a:t>At run time, for the device that wants a location</a:t>
            </a:r>
          </a:p>
          <a:p>
            <a:pPr lvl="1"/>
            <a:r>
              <a:rPr lang="en-US" dirty="0"/>
              <a:t>Measure signal strength to Access Point</a:t>
            </a:r>
          </a:p>
          <a:p>
            <a:pPr lvl="1"/>
            <a:r>
              <a:rPr lang="en-US" dirty="0"/>
              <a:t>Look up measurement in database to get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1CB1D-6EFA-4A90-9F2B-6C98426DB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1026" name="Picture 2" descr="Figure 1 from Optimizing radio map for WLAN fingerprinting | Semantic  Scholar">
            <a:extLst>
              <a:ext uri="{FF2B5EF4-FFF2-40B4-BE49-F238E27FC236}">
                <a16:creationId xmlns:a16="http://schemas.microsoft.com/office/drawing/2014/main" id="{B623CB03-4B8A-40B9-A5D4-EB5B28F7E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2038350"/>
            <a:ext cx="61341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7252567E-1D95-4049-BCEF-7B83F150DB40}"/>
              </a:ext>
            </a:extLst>
          </p:cNvPr>
          <p:cNvSpPr/>
          <p:nvPr/>
        </p:nvSpPr>
        <p:spPr>
          <a:xfrm>
            <a:off x="9232900" y="3444875"/>
            <a:ext cx="317500" cy="317500"/>
          </a:xfrm>
          <a:prstGeom prst="star5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46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Fingerprinting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Measurements can use several Access Points simultaneously</a:t>
            </a:r>
          </a:p>
          <a:p>
            <a:pPr lvl="1"/>
            <a:r>
              <a:rPr lang="en-US" dirty="0"/>
              <a:t>Improves accuracy quite a bit</a:t>
            </a:r>
          </a:p>
          <a:p>
            <a:pPr lvl="1"/>
            <a:endParaRPr lang="en-US" dirty="0"/>
          </a:p>
          <a:p>
            <a:r>
              <a:rPr lang="en-US" dirty="0"/>
              <a:t>Doesn’t have to be </a:t>
            </a:r>
            <a:r>
              <a:rPr lang="en-US" dirty="0" err="1"/>
              <a:t>WiFi</a:t>
            </a:r>
            <a:r>
              <a:rPr lang="en-US" dirty="0"/>
              <a:t> based at all</a:t>
            </a:r>
          </a:p>
          <a:p>
            <a:pPr lvl="1"/>
            <a:r>
              <a:rPr lang="en-US" dirty="0"/>
              <a:t>Cellular networks can do fingerprinting</a:t>
            </a:r>
          </a:p>
          <a:p>
            <a:pPr lvl="1"/>
            <a:r>
              <a:rPr lang="en-US" dirty="0"/>
              <a:t>Deploy your own BLE beacons throughout environment</a:t>
            </a:r>
          </a:p>
          <a:p>
            <a:pPr lvl="1"/>
            <a:endParaRPr lang="en-US" dirty="0"/>
          </a:p>
          <a:p>
            <a:r>
              <a:rPr lang="en-US" dirty="0"/>
              <a:t>Apply techniques for minimizing error in signal strength</a:t>
            </a:r>
          </a:p>
          <a:p>
            <a:pPr lvl="1"/>
            <a:r>
              <a:rPr lang="en-US" dirty="0"/>
              <a:t>Measurement won’t match record exactly</a:t>
            </a:r>
          </a:p>
          <a:p>
            <a:pPr lvl="1"/>
            <a:r>
              <a:rPr lang="en-US" dirty="0"/>
              <a:t>But minimizing error should approach the same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85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A0B4-5382-45DA-9C45-FD550646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999E3-C158-4723-9EC1-1B85308FE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Effort to create database in the first place</a:t>
            </a:r>
          </a:p>
          <a:p>
            <a:pPr lvl="1"/>
            <a:r>
              <a:rPr lang="en-US" dirty="0"/>
              <a:t>Manually take measurements at every location</a:t>
            </a:r>
          </a:p>
          <a:p>
            <a:pPr lvl="1"/>
            <a:endParaRPr lang="en-US" dirty="0"/>
          </a:p>
          <a:p>
            <a:r>
              <a:rPr lang="en-US" dirty="0"/>
              <a:t>Environment is not stable</a:t>
            </a:r>
          </a:p>
          <a:p>
            <a:pPr lvl="1"/>
            <a:r>
              <a:rPr lang="en-US" dirty="0"/>
              <a:t>Signal strength changes as chairs, doors, and people move</a:t>
            </a:r>
          </a:p>
          <a:p>
            <a:pPr lvl="1"/>
            <a:r>
              <a:rPr lang="en-US" dirty="0"/>
              <a:t>Need ability to periodically re-measure</a:t>
            </a:r>
          </a:p>
          <a:p>
            <a:pPr lvl="2"/>
            <a:r>
              <a:rPr lang="en-US" dirty="0"/>
              <a:t>Update database with most recent recording while in use</a:t>
            </a:r>
          </a:p>
          <a:p>
            <a:pPr lvl="2"/>
            <a:endParaRPr lang="en-US" dirty="0"/>
          </a:p>
          <a:p>
            <a:r>
              <a:rPr lang="en-US" dirty="0"/>
              <a:t>Measurements vary between devices</a:t>
            </a:r>
          </a:p>
          <a:p>
            <a:pPr lvl="1"/>
            <a:r>
              <a:rPr lang="en-US" dirty="0"/>
              <a:t>Differ based on antennas, cases, how you hold it,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49759-5166-4CC8-B57F-212A9A43E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484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1BB6-7021-47E1-BAC1-D363D41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30D1-FCEA-4673-9E69-323D6B2D8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State-of-the-art: median accuracy of 0.5-1.5 meters</a:t>
            </a:r>
          </a:p>
          <a:p>
            <a:pPr lvl="1"/>
            <a:r>
              <a:rPr lang="en-US" dirty="0"/>
              <a:t>Not bad depending on the application!</a:t>
            </a:r>
          </a:p>
          <a:p>
            <a:pPr lvl="1"/>
            <a:r>
              <a:rPr lang="en-US" dirty="0"/>
              <a:t>Likely places you in the right room, or at least nearby</a:t>
            </a:r>
          </a:p>
          <a:p>
            <a:pPr lvl="1"/>
            <a:r>
              <a:rPr lang="en-US" dirty="0"/>
              <a:t>Long tail can be large, but more access points helps this</a:t>
            </a:r>
          </a:p>
          <a:p>
            <a:pPr lvl="1"/>
            <a:endParaRPr lang="en-US" dirty="0"/>
          </a:p>
          <a:p>
            <a:r>
              <a:rPr lang="en-US" dirty="0"/>
              <a:t>Barrier problem capability depends on walls</a:t>
            </a:r>
          </a:p>
          <a:p>
            <a:pPr lvl="1"/>
            <a:r>
              <a:rPr lang="en-US" dirty="0"/>
              <a:t>Some materials attenuate signal strength more than 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CC85B-89A8-4A6A-A654-9E9FB245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7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44A4-40C7-F3BB-62E2-6762C408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E69FC-E6FA-1A65-F96D-22D748B57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is only one example of a signal you could fingerprint.</a:t>
            </a:r>
            <a:br>
              <a:rPr lang="en-US" dirty="0"/>
            </a:br>
            <a:r>
              <a:rPr lang="en-US" dirty="0"/>
              <a:t>What else could you use?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46D4B-B803-46F2-53D1-584E0EA9A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04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b="1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b="1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62284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really good accuracy, let’s return to trilateration</a:t>
            </a:r>
          </a:p>
          <a:p>
            <a:pPr lvl="1"/>
            <a:endParaRPr lang="en-US" dirty="0"/>
          </a:p>
          <a:p>
            <a:r>
              <a:rPr lang="en-US" dirty="0"/>
              <a:t>Plan: Send an RF signal from one device and time how long it takes to reach another</a:t>
            </a:r>
          </a:p>
          <a:p>
            <a:pPr lvl="1"/>
            <a:r>
              <a:rPr lang="en-US" dirty="0"/>
              <a:t>Brief transmissions rather than continuous like GPS</a:t>
            </a:r>
          </a:p>
          <a:p>
            <a:r>
              <a:rPr lang="en-US" dirty="0"/>
              <a:t>Problem: When does this signal arrive?</a:t>
            </a:r>
          </a:p>
          <a:p>
            <a:pPr lvl="1"/>
            <a:r>
              <a:rPr lang="en-US" dirty="0"/>
              <a:t>Need to pick somewhere in rise as the “arrival time”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5C01D-2C3A-4D21-A583-90A1159FB7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r="12512"/>
          <a:stretch/>
        </p:blipFill>
        <p:spPr>
          <a:xfrm>
            <a:off x="3238695" y="4584199"/>
            <a:ext cx="4405278" cy="14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5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03"/>
          <a:stretch/>
        </p:blipFill>
        <p:spPr>
          <a:xfrm>
            <a:off x="798407" y="3784689"/>
            <a:ext cx="3226550" cy="4784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problem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176530" y="4200047"/>
            <a:ext cx="6375799" cy="63112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176530" y="3411586"/>
            <a:ext cx="3267843" cy="85157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44373" y="3411586"/>
            <a:ext cx="3269321" cy="63778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03"/>
          <a:stretch/>
        </p:blipFill>
        <p:spPr>
          <a:xfrm>
            <a:off x="784234" y="3784689"/>
            <a:ext cx="3226550" cy="4784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65" y="5058056"/>
            <a:ext cx="5531623" cy="142418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413735" y="3241105"/>
            <a:ext cx="20612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1356671" y="3945097"/>
            <a:ext cx="677991" cy="1039072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8750097" y="3943124"/>
            <a:ext cx="677991" cy="103907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286237" y="4722137"/>
            <a:ext cx="609735" cy="1860884"/>
          </a:xfrm>
          <a:prstGeom prst="rect">
            <a:avLst/>
          </a:prstGeom>
          <a:solidFill>
            <a:srgbClr val="F79646">
              <a:alpha val="5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C109723-EC07-4659-8E79-D6E40C9D0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184679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Real-world signals bounce off of things in the environment</a:t>
            </a:r>
          </a:p>
          <a:p>
            <a:pPr lvl="1"/>
            <a:r>
              <a:rPr lang="en-US" dirty="0"/>
              <a:t>Multiple, time-delayed versions of signal arrive at antenna</a:t>
            </a:r>
          </a:p>
          <a:p>
            <a:pPr lvl="1"/>
            <a:r>
              <a:rPr lang="en-US" dirty="0"/>
              <a:t>Result smears out the arrival of energy in time</a:t>
            </a:r>
          </a:p>
          <a:p>
            <a:pPr lvl="2"/>
            <a:r>
              <a:rPr lang="en-US" dirty="0"/>
              <a:t>More reflections mean more peak energy, but longer rise time</a:t>
            </a:r>
          </a:p>
          <a:p>
            <a:pPr lvl="1"/>
            <a:r>
              <a:rPr lang="en-US" dirty="0"/>
              <a:t>This isn’t predictable. Depends on the exact environment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79336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15 0.03149 L 0.5181 0.028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06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26354 -0.12546 L 0.52057 -0.03726 " pathEditMode="relative" rAng="0" ptsTypes="AAA">
                                      <p:cBhvr>
                                        <p:cTn id="8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29" y="-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ultra-wideband yield better localization performance?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4" r="38659" b="27887"/>
          <a:stretch/>
        </p:blipFill>
        <p:spPr>
          <a:xfrm>
            <a:off x="1779842" y="3810887"/>
            <a:ext cx="793376" cy="493742"/>
          </a:xfr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176530" y="4208436"/>
            <a:ext cx="6375799" cy="63112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176530" y="3419975"/>
            <a:ext cx="3267843" cy="85157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44373" y="3419975"/>
            <a:ext cx="3269321" cy="63778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4" r="38659" b="27887"/>
          <a:stretch/>
        </p:blipFill>
        <p:spPr>
          <a:xfrm>
            <a:off x="1779842" y="3794347"/>
            <a:ext cx="793376" cy="49374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4413735" y="3218498"/>
            <a:ext cx="20612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1356671" y="3953486"/>
            <a:ext cx="677991" cy="1039072"/>
          </a:xfrm>
          <a:prstGeom prst="rect">
            <a:avLst/>
          </a:prstGeom>
        </p:spPr>
      </p:pic>
      <p:pic>
        <p:nvPicPr>
          <p:cNvPr id="23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8750097" y="3951513"/>
            <a:ext cx="677991" cy="1039072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922951" y="4942428"/>
            <a:ext cx="7042842" cy="1548061"/>
            <a:chOff x="1937180" y="5011425"/>
            <a:chExt cx="7042842" cy="1505907"/>
          </a:xfrm>
        </p:grpSpPr>
        <p:pic>
          <p:nvPicPr>
            <p:cNvPr id="28" name="Content Placeholder 3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3147"/>
            <a:stretch/>
          </p:blipFill>
          <p:spPr>
            <a:xfrm>
              <a:off x="1937180" y="5011426"/>
              <a:ext cx="3507193" cy="1505906"/>
            </a:xfrm>
            <a:prstGeom prst="rect">
              <a:avLst/>
            </a:prstGeom>
          </p:spPr>
        </p:pic>
        <p:pic>
          <p:nvPicPr>
            <p:cNvPr id="29" name="Content Placeholder 3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2686"/>
            <a:stretch/>
          </p:blipFill>
          <p:spPr>
            <a:xfrm>
              <a:off x="5444373" y="5011425"/>
              <a:ext cx="3535649" cy="1505906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 flipH="1">
            <a:off x="4795210" y="4791561"/>
            <a:ext cx="269911" cy="1989684"/>
          </a:xfrm>
          <a:prstGeom prst="rect">
            <a:avLst/>
          </a:prstGeom>
          <a:solidFill>
            <a:srgbClr val="F79646">
              <a:alpha val="5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5558658" y="5113311"/>
            <a:ext cx="550015" cy="12245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531731" y="5125718"/>
            <a:ext cx="550015" cy="12245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ED9697D-5C8A-4FF1-86E4-9D97F3E27F29}"/>
              </a:ext>
            </a:extLst>
          </p:cNvPr>
          <p:cNvSpPr txBox="1">
            <a:spLocks/>
          </p:cNvSpPr>
          <p:nvPr/>
        </p:nvSpPr>
        <p:spPr>
          <a:xfrm>
            <a:off x="607595" y="1143000"/>
            <a:ext cx="10972800" cy="1846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Wider bandwidth makes the RF pulse narrower in time</a:t>
            </a:r>
          </a:p>
          <a:p>
            <a:pPr lvl="1"/>
            <a:r>
              <a:rPr lang="en-US" dirty="0"/>
              <a:t>Make it narrow enough, and multipath becomes entirely separate</a:t>
            </a:r>
          </a:p>
        </p:txBody>
      </p:sp>
    </p:spTree>
    <p:extLst>
      <p:ext uri="{BB962C8B-B14F-4D97-AF65-F5344CB8AC3E}">
        <p14:creationId xmlns:p14="http://schemas.microsoft.com/office/powerpoint/2010/main" val="119956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26796 -0.12547 L 0.53046 -0.03542 " pathEditMode="relative" rAng="0" ptsTypes="AAA">
                                      <p:cBhvr>
                                        <p:cTn id="6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23" y="-6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0.02917 L 0.53606 0.0245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27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D8F9-580E-4B94-9572-6B6F30A72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Ultra-wideband localization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FAB83-D952-4076-9E1D-6D22799E1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Narrow ultra-wideband pulses makes arrival timing work</a:t>
            </a:r>
          </a:p>
          <a:p>
            <a:endParaRPr lang="en-US" dirty="0"/>
          </a:p>
          <a:p>
            <a:r>
              <a:rPr lang="en-US" dirty="0"/>
              <a:t>The rest is a copy of well-known techniques</a:t>
            </a:r>
          </a:p>
          <a:p>
            <a:pPr lvl="1"/>
            <a:r>
              <a:rPr lang="en-US" dirty="0"/>
              <a:t>Deploy anchors in the environment with known positions</a:t>
            </a:r>
          </a:p>
          <a:p>
            <a:pPr lvl="1"/>
            <a:r>
              <a:rPr lang="en-US" dirty="0"/>
              <a:t>Measure distance between anchors and device</a:t>
            </a:r>
          </a:p>
          <a:p>
            <a:pPr lvl="2"/>
            <a:r>
              <a:rPr lang="en-US" dirty="0"/>
              <a:t>Time of Flight (if anchors transmit)</a:t>
            </a:r>
          </a:p>
          <a:p>
            <a:pPr lvl="2"/>
            <a:r>
              <a:rPr lang="en-US" dirty="0"/>
              <a:t>Time Difference of Arrival (if devices transmit)</a:t>
            </a:r>
          </a:p>
          <a:p>
            <a:pPr lvl="1"/>
            <a:r>
              <a:rPr lang="en-US" dirty="0"/>
              <a:t>Trilateration to find 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BB053-809F-474A-AB98-5B8EEDB0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301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0A86-007E-4025-8E78-5A65D594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state-of-the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E109D-A7E6-4BCF-A59A-2526F7E85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indoor localization competition, 2016</a:t>
            </a:r>
          </a:p>
          <a:p>
            <a:pPr lvl="1"/>
            <a:r>
              <a:rPr lang="en-US" dirty="0"/>
              <a:t>Teams are given a day to measure and deploy their systems in a space</a:t>
            </a:r>
          </a:p>
          <a:p>
            <a:pPr lvl="1"/>
            <a:r>
              <a:rPr lang="en-US" dirty="0"/>
              <a:t>Provide {x, y, z} coordinates using up to 5 anchors in large open room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B2D3B-AFA9-4DB0-8645-47A3EA5A4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49D44-E109-4383-81A1-CFEF99C7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28" y="3227216"/>
            <a:ext cx="9943731" cy="3037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0514CF-C203-4191-AE2E-DBEBE14C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73" y="3012732"/>
            <a:ext cx="1634755" cy="29957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68F1B2-331F-4C66-9B9F-A6A2A0E8D6DA}"/>
              </a:ext>
            </a:extLst>
          </p:cNvPr>
          <p:cNvCxnSpPr/>
          <p:nvPr/>
        </p:nvCxnSpPr>
        <p:spPr>
          <a:xfrm flipH="1" flipV="1">
            <a:off x="1858728" y="3012732"/>
            <a:ext cx="554272" cy="733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E4AC8C-6100-44D5-82BA-88F5CBA7D7E1}"/>
              </a:ext>
            </a:extLst>
          </p:cNvPr>
          <p:cNvCxnSpPr>
            <a:cxnSpLocks/>
          </p:cNvCxnSpPr>
          <p:nvPr/>
        </p:nvCxnSpPr>
        <p:spPr>
          <a:xfrm flipH="1">
            <a:off x="1858728" y="4889500"/>
            <a:ext cx="554272" cy="1119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498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4C52A8-DB63-46E2-9EFF-A94DEDA8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results (Microsoft indoor localization competition)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E3E57FE-FE9A-4A46-93EA-FFF888945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597" y="1143000"/>
            <a:ext cx="975360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836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EED8-06D6-47A9-BE3C-7FEB79C0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to ultra-wideband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AB6B1-64B3-4667-92A4-31C9FC7E4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results with multiple, diverse measurements</a:t>
            </a:r>
          </a:p>
          <a:p>
            <a:pPr lvl="1"/>
            <a:r>
              <a:rPr lang="en-US" dirty="0"/>
              <a:t>Sources of diversity</a:t>
            </a:r>
          </a:p>
          <a:p>
            <a:pPr lvl="2"/>
            <a:r>
              <a:rPr lang="en-US" dirty="0"/>
              <a:t>Send on multiple channels</a:t>
            </a:r>
          </a:p>
          <a:p>
            <a:pPr lvl="2"/>
            <a:r>
              <a:rPr lang="en-US" dirty="0"/>
              <a:t>Send with multiple antennas</a:t>
            </a:r>
          </a:p>
          <a:p>
            <a:pPr lvl="2"/>
            <a:r>
              <a:rPr lang="en-US" dirty="0"/>
              <a:t>Receive with multiple antennas</a:t>
            </a:r>
          </a:p>
          <a:p>
            <a:pPr lvl="1"/>
            <a:r>
              <a:rPr lang="en-US" dirty="0"/>
              <a:t>Measure each combination of these and average to get better results</a:t>
            </a:r>
          </a:p>
          <a:p>
            <a:pPr lvl="1"/>
            <a:endParaRPr lang="en-US" dirty="0"/>
          </a:p>
          <a:p>
            <a:r>
              <a:rPr lang="en-US" dirty="0"/>
              <a:t>Combine with backscatter approaches</a:t>
            </a:r>
          </a:p>
          <a:p>
            <a:pPr lvl="1"/>
            <a:r>
              <a:rPr lang="en-US" dirty="0"/>
              <a:t>Result is very slow (minutes to locate device) but very low power (&lt;1μW)</a:t>
            </a:r>
          </a:p>
          <a:p>
            <a:pPr lvl="1"/>
            <a:r>
              <a:rPr lang="en-US" dirty="0"/>
              <a:t>Most inventory doesn’t move!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84841-AB59-4FEE-BD95-D1D7FB21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743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E018-5DBB-4085-B038-089C5936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UWB to 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7018-0B35-412F-B044-A26E6B8E2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Ultra-wideband radios were previously specialized</a:t>
            </a:r>
          </a:p>
          <a:p>
            <a:pPr lvl="1"/>
            <a:r>
              <a:rPr lang="en-US" dirty="0"/>
              <a:t>Needed to build special hardware to use them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Modern smartphones are now including UWB radios!!!</a:t>
            </a:r>
          </a:p>
          <a:p>
            <a:pPr lvl="1"/>
            <a:r>
              <a:rPr lang="en-US" dirty="0"/>
              <a:t>Apple, Google, and Samsung</a:t>
            </a:r>
          </a:p>
          <a:p>
            <a:endParaRPr lang="en-US" dirty="0"/>
          </a:p>
          <a:p>
            <a:r>
              <a:rPr lang="en-US" dirty="0"/>
              <a:t>Opens a big area of development</a:t>
            </a:r>
          </a:p>
          <a:p>
            <a:r>
              <a:rPr lang="en-US" dirty="0"/>
              <a:t>Use cases are still a little unclear</a:t>
            </a:r>
          </a:p>
          <a:p>
            <a:pPr lvl="2"/>
            <a:r>
              <a:rPr lang="en-US" dirty="0"/>
              <a:t>Smartphone as a car key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6AD26-7991-4308-A035-F8045E18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D53EE96-E733-444B-B17F-2D24CF3FB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208" y1="61200" x2="62083" y2="38500"/>
                        <a14:foregroundMark x1="75000" y1="62000" x2="90417" y2="46700"/>
                        <a14:foregroundMark x1="36250" y1="62000" x2="36250" y2="62000"/>
                        <a14:foregroundMark x1="25000" y1="700" x2="76458" y2="3200"/>
                        <a14:foregroundMark x1="20417" y1="800" x2="13542" y2="1700"/>
                        <a14:foregroundMark x1="5833" y1="8200" x2="4375" y2="58700"/>
                        <a14:foregroundMark x1="57292" y1="64000" x2="67708" y2="49800"/>
                        <a14:foregroundMark x1="91250" y1="52900" x2="89375" y2="4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358" y="408801"/>
            <a:ext cx="1374841" cy="2864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8C82B0-28A5-8060-7082-0288242311DC}"/>
              </a:ext>
            </a:extLst>
          </p:cNvPr>
          <p:cNvSpPr txBox="1"/>
          <p:nvPr/>
        </p:nvSpPr>
        <p:spPr>
          <a:xfrm>
            <a:off x="607595" y="5983069"/>
            <a:ext cx="6359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https://www.theverge.com/23970875/digital-car-key-iphone-unlock-start-ccc-standard</a:t>
            </a:r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BF217F7-8CD3-77AB-6085-5AA8C614C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2" t="26667" r="9295" b="7315"/>
          <a:stretch/>
        </p:blipFill>
        <p:spPr bwMode="auto">
          <a:xfrm>
            <a:off x="6372311" y="3501653"/>
            <a:ext cx="5569019" cy="255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592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b="1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b="1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60624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knowledge?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does GPS work anyways?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F3E9468-BA0B-47DA-8EE6-ADDDBE3FC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729" y="228600"/>
            <a:ext cx="4198665" cy="315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3A362F1-EFC6-424F-8AB0-08252811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94" y="3700462"/>
            <a:ext cx="4800600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544B8-4E13-43AE-B85D-F0DEDBF67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of arrival (</a:t>
            </a:r>
            <a:r>
              <a:rPr lang="en-US" dirty="0" err="1"/>
              <a:t>AoA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A419-F3EC-446E-9D96-4D0173B20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Trilateration doesn’t only require distances, angles work</a:t>
            </a:r>
          </a:p>
          <a:p>
            <a:pPr lvl="1"/>
            <a:r>
              <a:rPr lang="en-US" dirty="0"/>
              <a:t>You still need at least one distance to form triangle</a:t>
            </a:r>
          </a:p>
          <a:p>
            <a:pPr lvl="1"/>
            <a:endParaRPr lang="en-US" dirty="0"/>
          </a:p>
          <a:p>
            <a:r>
              <a:rPr lang="en-US" dirty="0"/>
              <a:t>Antenna arrays can be used to determine the angle of an incoming signal</a:t>
            </a:r>
          </a:p>
          <a:p>
            <a:pPr lvl="1"/>
            <a:r>
              <a:rPr lang="en-US" dirty="0"/>
              <a:t>Allows the use of normal RF communication (</a:t>
            </a:r>
            <a:r>
              <a:rPr lang="en-US" dirty="0" err="1"/>
              <a:t>WiFi</a:t>
            </a:r>
            <a:r>
              <a:rPr lang="en-US" dirty="0"/>
              <a:t> or BLE)</a:t>
            </a:r>
          </a:p>
          <a:p>
            <a:pPr lvl="1"/>
            <a:endParaRPr lang="en-US" dirty="0"/>
          </a:p>
          <a:p>
            <a:r>
              <a:rPr lang="en-US" dirty="0"/>
              <a:t>BLE 5.1 includes </a:t>
            </a:r>
            <a:r>
              <a:rPr lang="en-US" dirty="0" err="1"/>
              <a:t>AoA</a:t>
            </a:r>
            <a:r>
              <a:rPr lang="en-US" dirty="0"/>
              <a:t> 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C8B74-C370-428F-AC04-81498FC2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B13E0-8715-4379-9FB8-3BE8147F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411" y="3789410"/>
            <a:ext cx="4639786" cy="274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731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Solves the barrier problem</a:t>
            </a:r>
          </a:p>
          <a:p>
            <a:pPr lvl="2"/>
            <a:r>
              <a:rPr lang="en-US" dirty="0"/>
              <a:t>Human spaces already designed to contain sound</a:t>
            </a:r>
          </a:p>
          <a:p>
            <a:pPr lvl="1"/>
            <a:r>
              <a:rPr lang="en-US" dirty="0"/>
              <a:t>Easier to get high-accuracy results</a:t>
            </a:r>
          </a:p>
          <a:p>
            <a:pPr lvl="2"/>
            <a:r>
              <a:rPr lang="en-US" dirty="0"/>
              <a:t>Sound is ~1,000,000x slower than light</a:t>
            </a:r>
          </a:p>
          <a:p>
            <a:pPr lvl="2"/>
            <a:r>
              <a:rPr lang="en-US" dirty="0"/>
              <a:t>Less synchronization is needed to get same accuracy</a:t>
            </a:r>
          </a:p>
          <a:p>
            <a:pPr lvl="2"/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More energy to transmit</a:t>
            </a:r>
          </a:p>
          <a:p>
            <a:pPr lvl="1"/>
            <a:r>
              <a:rPr lang="en-US" dirty="0"/>
              <a:t>Slower update rate (still sub-second)</a:t>
            </a:r>
          </a:p>
          <a:p>
            <a:pPr lvl="1"/>
            <a:r>
              <a:rPr lang="en-US" dirty="0"/>
              <a:t>Limited range</a:t>
            </a:r>
          </a:p>
          <a:p>
            <a:pPr lvl="1"/>
            <a:r>
              <a:rPr lang="en-US" dirty="0"/>
              <a:t>Pets can hear it…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2" descr="Opo sensor">
            <a:extLst>
              <a:ext uri="{FF2B5EF4-FFF2-40B4-BE49-F238E27FC236}">
                <a16:creationId xmlns:a16="http://schemas.microsoft.com/office/drawing/2014/main" id="{1F173713-D6FB-4216-BF3A-4F6845823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286" y="3668032"/>
            <a:ext cx="3630911" cy="305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1075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F21F-328C-4EBE-A311-6C6A8CDD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04E32-1483-4673-9132-5D5D93A99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know acceleration, you can get position, just integrate!</a:t>
            </a:r>
          </a:p>
          <a:p>
            <a:pPr lvl="1"/>
            <a:r>
              <a:rPr lang="en-US" dirty="0"/>
              <a:t>With quite a bit of error</a:t>
            </a:r>
          </a:p>
          <a:p>
            <a:pPr lvl="1"/>
            <a:endParaRPr lang="en-US" dirty="0"/>
          </a:p>
          <a:p>
            <a:r>
              <a:rPr lang="en-US" dirty="0"/>
              <a:t>Accurate over short distances with filtering approaches</a:t>
            </a:r>
          </a:p>
          <a:p>
            <a:pPr lvl="1"/>
            <a:r>
              <a:rPr lang="en-US" dirty="0"/>
              <a:t>Can be used to augment other systems</a:t>
            </a:r>
          </a:p>
          <a:p>
            <a:pPr lvl="1"/>
            <a:r>
              <a:rPr lang="en-US" dirty="0"/>
              <a:t>Get a fix every few seconds from localization system</a:t>
            </a:r>
          </a:p>
          <a:p>
            <a:pPr lvl="1"/>
            <a:r>
              <a:rPr lang="en-US" dirty="0"/>
              <a:t>Use inertial navigation to interpolate between measurements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IMUs (Inertial Measurement Units) available in all smartphones</a:t>
            </a:r>
          </a:p>
          <a:p>
            <a:pPr lvl="1"/>
            <a:r>
              <a:rPr lang="en-US" dirty="0"/>
              <a:t>Accelerometer, Gyroscope, Magnetometer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EC2A8-71BF-4876-992F-F9E8E566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96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3CC3-38AD-4AFE-B35B-5F9CF359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r>
              <a:rPr lang="en-US" dirty="0"/>
              <a:t> (and other AR techniques)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4C902-0637-485B-AA76-437EA73E1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Leverage smartphone cameras for positioning</a:t>
            </a:r>
          </a:p>
          <a:p>
            <a:pPr lvl="1"/>
            <a:r>
              <a:rPr lang="en-US" dirty="0"/>
              <a:t>Pictures of a user’s surroundings can be compared to floorplan</a:t>
            </a:r>
          </a:p>
          <a:p>
            <a:pPr lvl="1"/>
            <a:r>
              <a:rPr lang="en-US" dirty="0"/>
              <a:t>Related to SLAM techniques (Simultaneous Localization And Mapping)</a:t>
            </a:r>
          </a:p>
          <a:p>
            <a:pPr lvl="1"/>
            <a:endParaRPr lang="en-US" dirty="0"/>
          </a:p>
          <a:p>
            <a:r>
              <a:rPr lang="en-US" dirty="0"/>
              <a:t>Can build an incredibly accurate system</a:t>
            </a:r>
          </a:p>
          <a:p>
            <a:pPr lvl="1"/>
            <a:r>
              <a:rPr lang="en-US" dirty="0"/>
              <a:t>With a bit of bootstrapping</a:t>
            </a:r>
          </a:p>
          <a:p>
            <a:pPr lvl="1"/>
            <a:r>
              <a:rPr lang="en-US" dirty="0"/>
              <a:t>Probably applies most to robotics 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1C4CB-D383-4143-AD7D-E62F0E79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12290" name="Picture 2" descr="How SLAM technology is redrawing augmented reality's battle lines |  VentureBeat">
            <a:extLst>
              <a:ext uri="{FF2B5EF4-FFF2-40B4-BE49-F238E27FC236}">
                <a16:creationId xmlns:a16="http://schemas.microsoft.com/office/drawing/2014/main" id="{266C15FB-613D-40DD-ADB1-CE9926291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097" y="4247679"/>
            <a:ext cx="5081003" cy="238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771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shared context of a table</a:t>
            </a:r>
          </a:p>
          <a:p>
            <a:pPr lvl="1"/>
            <a:r>
              <a:rPr lang="en-US" dirty="0"/>
              <a:t>Vibratory motors and IMUs are common</a:t>
            </a:r>
          </a:p>
          <a:p>
            <a:pPr lvl="1"/>
            <a:r>
              <a:rPr lang="en-US" dirty="0"/>
              <a:t>Signaling demonstrates nearby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9651D7-C92F-4B15-A9BD-F6F57773F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1" y="411946"/>
            <a:ext cx="4188994" cy="2860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2A309-2AAA-4C4D-90A4-1618CBA88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14" y="4266934"/>
            <a:ext cx="10088383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024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39683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knowledge?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does GPS work anyways?</a:t>
            </a:r>
          </a:p>
          <a:p>
            <a:pPr lvl="1"/>
            <a:r>
              <a:rPr lang="en-US" dirty="0"/>
              <a:t>Know the position of all satellites</a:t>
            </a:r>
          </a:p>
          <a:p>
            <a:pPr lvl="1"/>
            <a:r>
              <a:rPr lang="en-US" dirty="0"/>
              <a:t>Receive signals from multiple satellites</a:t>
            </a:r>
          </a:p>
          <a:p>
            <a:pPr lvl="1"/>
            <a:r>
              <a:rPr lang="en-US" dirty="0"/>
              <a:t>Determine distance from each satellite</a:t>
            </a:r>
          </a:p>
          <a:p>
            <a:pPr lvl="1"/>
            <a:r>
              <a:rPr lang="en-US" i="1" dirty="0"/>
              <a:t>Trilateration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1B243A-EC3D-4408-BB61-1829B5B7B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729" y="228600"/>
            <a:ext cx="4198665" cy="315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4CCDE3B-A2B8-4FFA-96FF-F7737C982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94" y="3700462"/>
            <a:ext cx="4800600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47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2F43-3CDB-C86E-2CBE-D49DB7D8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trigonometry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C62A0-E721-82E0-6CA4-066A7FCDA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499366"/>
            <a:ext cx="10972800" cy="3672834"/>
          </a:xfrm>
        </p:spPr>
        <p:txBody>
          <a:bodyPr/>
          <a:lstStyle/>
          <a:p>
            <a:r>
              <a:rPr lang="en-US" dirty="0"/>
              <a:t>A triangle can be solved by knowing 3 features</a:t>
            </a:r>
          </a:p>
          <a:p>
            <a:pPr lvl="1"/>
            <a:r>
              <a:rPr lang="en-US" dirty="0"/>
              <a:t>Three sides</a:t>
            </a:r>
          </a:p>
          <a:p>
            <a:pPr lvl="1"/>
            <a:r>
              <a:rPr lang="en-US" dirty="0"/>
              <a:t>Two sides and any angle</a:t>
            </a:r>
          </a:p>
          <a:p>
            <a:pPr lvl="1"/>
            <a:r>
              <a:rPr lang="en-US" dirty="0"/>
              <a:t>Two angles and any side</a:t>
            </a:r>
          </a:p>
          <a:p>
            <a:pPr lvl="1"/>
            <a:endParaRPr lang="en-US" dirty="0"/>
          </a:p>
          <a:p>
            <a:r>
              <a:rPr lang="en-US" dirty="0"/>
              <a:t>Three angles gets the type of the triangle, but not the size</a:t>
            </a:r>
          </a:p>
          <a:p>
            <a:pPr lvl="1"/>
            <a:r>
              <a:rPr lang="en-US" dirty="0"/>
              <a:t>Need at least one side to determine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6EF52-DE8B-3974-08AB-D8C2B6B7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E9FA0-399B-51BA-0AD8-86123B92B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146787"/>
            <a:ext cx="10972799" cy="112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89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3026-90AE-4946-8A7B-69097C40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Trilateration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655BA-0558-48B8-860F-EE13E662E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distance from each beacon, then find position</a:t>
            </a:r>
          </a:p>
          <a:p>
            <a:pPr lvl="1"/>
            <a:r>
              <a:rPr lang="en-US" dirty="0"/>
              <a:t>Apply trigonometry to solve triangle with beacons. Requires:</a:t>
            </a:r>
          </a:p>
          <a:p>
            <a:pPr lvl="2"/>
            <a:r>
              <a:rPr lang="en-US" dirty="0"/>
              <a:t>3 lengths (or some angles and lengths…)</a:t>
            </a:r>
          </a:p>
          <a:p>
            <a:pPr lvl="1"/>
            <a:r>
              <a:rPr lang="en-US" dirty="0"/>
              <a:t>Solve two triangles and get 3D position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common and accurate localization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D56E1-C737-41B8-9781-52E223D2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223147-FEDF-48CE-8AE1-BA6E2BB9A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241" y="2828841"/>
            <a:ext cx="2438740" cy="2648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FF3DA6-D848-45C5-8B1E-6C247EC44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3"/>
          <a:stretch/>
        </p:blipFill>
        <p:spPr>
          <a:xfrm>
            <a:off x="607595" y="2828841"/>
            <a:ext cx="2295383" cy="24635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6033F7-9F91-4411-A359-AF63502AD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245" y="2245160"/>
            <a:ext cx="2775952" cy="323200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C0ABBC0B-310A-4B9F-BD3A-40AD799BAD5F}"/>
              </a:ext>
            </a:extLst>
          </p:cNvPr>
          <p:cNvSpPr/>
          <p:nvPr/>
        </p:nvSpPr>
        <p:spPr>
          <a:xfrm>
            <a:off x="3314700" y="3677010"/>
            <a:ext cx="635343" cy="64734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09FD062-1724-4636-B22D-06A24F7EBC15}"/>
              </a:ext>
            </a:extLst>
          </p:cNvPr>
          <p:cNvSpPr/>
          <p:nvPr/>
        </p:nvSpPr>
        <p:spPr>
          <a:xfrm>
            <a:off x="7301179" y="3680365"/>
            <a:ext cx="635343" cy="64734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50901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1673</TotalTime>
  <Words>2886</Words>
  <Application>Microsoft Office PowerPoint</Application>
  <PresentationFormat>Widescreen</PresentationFormat>
  <Paragraphs>610</Paragraphs>
  <Slides>65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Courier New</vt:lpstr>
      <vt:lpstr>Tahoma</vt:lpstr>
      <vt:lpstr>Class Slides</vt:lpstr>
      <vt:lpstr>Lecture 16 Localization</vt:lpstr>
      <vt:lpstr>Administrivia</vt:lpstr>
      <vt:lpstr>Today’s Goals</vt:lpstr>
      <vt:lpstr>Why care about localization?</vt:lpstr>
      <vt:lpstr>Outline</vt:lpstr>
      <vt:lpstr>Background knowledge?</vt:lpstr>
      <vt:lpstr>Background knowledge?</vt:lpstr>
      <vt:lpstr>Background: trigonometry</vt:lpstr>
      <vt:lpstr>Trilateration</vt:lpstr>
      <vt:lpstr>Determining distance</vt:lpstr>
      <vt:lpstr>Reminder: problem with RSSI-based distance – not accurate</vt:lpstr>
      <vt:lpstr>Time of flight (also known as time of arrival, ToA)</vt:lpstr>
      <vt:lpstr>Time difference of arrival (TDoA)</vt:lpstr>
      <vt:lpstr>How many anchors are needed?</vt:lpstr>
      <vt:lpstr>Real-world complication: accuracy</vt:lpstr>
      <vt:lpstr>Outline</vt:lpstr>
      <vt:lpstr>GPS overview</vt:lpstr>
      <vt:lpstr>Satellite visibility overhead</vt:lpstr>
      <vt:lpstr>GPS PHY</vt:lpstr>
      <vt:lpstr>GPS transmissions</vt:lpstr>
      <vt:lpstr>GPS requires signals from multiple satellites</vt:lpstr>
      <vt:lpstr>Additional GPS data</vt:lpstr>
      <vt:lpstr>Break + Question</vt:lpstr>
      <vt:lpstr>Assisted GPS</vt:lpstr>
      <vt:lpstr>Original GPS had a built-in accuracy limitation</vt:lpstr>
      <vt:lpstr>Other GPS implementations</vt:lpstr>
      <vt:lpstr>Using GPS in the real-world</vt:lpstr>
      <vt:lpstr>GPS sentence type</vt:lpstr>
      <vt:lpstr>Time in a GPS sentence</vt:lpstr>
      <vt:lpstr>Lat/Lon in a GPS sentence</vt:lpstr>
      <vt:lpstr>Make sure you use the correct GPS coordinates</vt:lpstr>
      <vt:lpstr>Other GPS “sentence” parameters</vt:lpstr>
      <vt:lpstr>Break + xkcd</vt:lpstr>
      <vt:lpstr>Outline</vt:lpstr>
      <vt:lpstr>Clearing something up</vt:lpstr>
      <vt:lpstr>Goal of indoor localization</vt:lpstr>
      <vt:lpstr>Localization classes</vt:lpstr>
      <vt:lpstr>Localization knowledge</vt:lpstr>
      <vt:lpstr>Barrier problem</vt:lpstr>
      <vt:lpstr>GPS version of barrier problem: overlapping roads</vt:lpstr>
      <vt:lpstr>GPS barrier solution</vt:lpstr>
      <vt:lpstr>Accuracy notation</vt:lpstr>
      <vt:lpstr>Outline</vt:lpstr>
      <vt:lpstr>Mapping existing infrastructure</vt:lpstr>
      <vt:lpstr>Fingerprinting overview</vt:lpstr>
      <vt:lpstr>Fingerprinting improvements</vt:lpstr>
      <vt:lpstr>Fingerprinting challenges</vt:lpstr>
      <vt:lpstr>Fingerprinting accuracy</vt:lpstr>
      <vt:lpstr>Break + Open Question</vt:lpstr>
      <vt:lpstr>Outline</vt:lpstr>
      <vt:lpstr>Improving accuracy</vt:lpstr>
      <vt:lpstr>Multipath problem</vt:lpstr>
      <vt:lpstr>Why does ultra-wideband yield better localization performance?</vt:lpstr>
      <vt:lpstr>Ultra-wideband localization system</vt:lpstr>
      <vt:lpstr>Localization state-of-the art</vt:lpstr>
      <vt:lpstr>2019 results (Microsoft indoor localization competition)</vt:lpstr>
      <vt:lpstr>Improvements to ultra-wideband</vt:lpstr>
      <vt:lpstr>Bringing UWB to the real world</vt:lpstr>
      <vt:lpstr>Outline</vt:lpstr>
      <vt:lpstr>Angle of arrival (AoA)</vt:lpstr>
      <vt:lpstr>Ultrasound</vt:lpstr>
      <vt:lpstr>Inertial navigation</vt:lpstr>
      <vt:lpstr>ARKit (and other AR techniques)</vt:lpstr>
      <vt:lpstr>Vibrations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16 Localization</dc:title>
  <dc:creator>Branden Ghena</dc:creator>
  <cp:lastModifiedBy>Branden Ghena</cp:lastModifiedBy>
  <cp:revision>59</cp:revision>
  <dcterms:created xsi:type="dcterms:W3CDTF">2021-03-02T17:43:23Z</dcterms:created>
  <dcterms:modified xsi:type="dcterms:W3CDTF">2024-05-21T20:21:39Z</dcterms:modified>
</cp:coreProperties>
</file>